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61" r:id="rId1"/>
  </p:sldMasterIdLst>
  <p:notesMasterIdLst>
    <p:notesMasterId r:id="rId26"/>
  </p:notesMasterIdLst>
  <p:handoutMasterIdLst>
    <p:handoutMasterId r:id="rId27"/>
  </p:handoutMasterIdLst>
  <p:sldIdLst>
    <p:sldId id="604" r:id="rId2"/>
    <p:sldId id="848" r:id="rId3"/>
    <p:sldId id="863" r:id="rId4"/>
    <p:sldId id="864" r:id="rId5"/>
    <p:sldId id="865" r:id="rId6"/>
    <p:sldId id="787" r:id="rId7"/>
    <p:sldId id="840" r:id="rId8"/>
    <p:sldId id="875" r:id="rId9"/>
    <p:sldId id="876" r:id="rId10"/>
    <p:sldId id="877" r:id="rId11"/>
    <p:sldId id="850" r:id="rId12"/>
    <p:sldId id="879" r:id="rId13"/>
    <p:sldId id="866" r:id="rId14"/>
    <p:sldId id="867" r:id="rId15"/>
    <p:sldId id="868" r:id="rId16"/>
    <p:sldId id="871" r:id="rId17"/>
    <p:sldId id="872" r:id="rId18"/>
    <p:sldId id="873" r:id="rId19"/>
    <p:sldId id="861" r:id="rId20"/>
    <p:sldId id="862" r:id="rId21"/>
    <p:sldId id="851" r:id="rId22"/>
    <p:sldId id="881" r:id="rId23"/>
    <p:sldId id="882" r:id="rId24"/>
    <p:sldId id="849" r:id="rId25"/>
  </p:sldIdLst>
  <p:sldSz cx="9144000" cy="5143500" type="screen16x9"/>
  <p:notesSz cx="9312275" cy="7026275"/>
  <p:defaultTextStyle>
    <a:defPPr>
      <a:defRPr lang="en-US"/>
    </a:defPPr>
    <a:lvl1pPr algn="ctr" rtl="0" fontAlgn="base">
      <a:lnSpc>
        <a:spcPct val="95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95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95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95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95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0">
          <p15:clr>
            <a:srgbClr val="A4A3A4"/>
          </p15:clr>
        </p15:guide>
        <p15:guide id="2" orient="horz" pos="2960">
          <p15:clr>
            <a:srgbClr val="A4A3A4"/>
          </p15:clr>
        </p15:guide>
        <p15:guide id="3" orient="horz" pos="781">
          <p15:clr>
            <a:srgbClr val="A4A3A4"/>
          </p15:clr>
        </p15:guide>
        <p15:guide id="4" pos="224">
          <p15:clr>
            <a:srgbClr val="A4A3A4"/>
          </p15:clr>
        </p15:guide>
        <p15:guide id="5" pos="5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3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30"/>
    <a:srgbClr val="00003A"/>
    <a:srgbClr val="427730"/>
    <a:srgbClr val="EBB416"/>
    <a:srgbClr val="FFC032"/>
    <a:srgbClr val="E09715"/>
    <a:srgbClr val="FFAE1D"/>
    <a:srgbClr val="000066"/>
    <a:srgbClr val="000000"/>
    <a:srgbClr val="3A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9" autoAdjust="0"/>
    <p:restoredTop sz="93137" autoAdjust="0"/>
  </p:normalViewPr>
  <p:slideViewPr>
    <p:cSldViewPr snapToGrid="0">
      <p:cViewPr>
        <p:scale>
          <a:sx n="177" d="100"/>
          <a:sy n="177" d="100"/>
        </p:scale>
        <p:origin x="-2184" y="-920"/>
      </p:cViewPr>
      <p:guideLst>
        <p:guide orient="horz" pos="660"/>
        <p:guide orient="horz" pos="2960"/>
        <p:guide orient="horz" pos="781"/>
        <p:guide pos="224"/>
        <p:guide pos="5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72" y="3540"/>
      </p:cViewPr>
      <p:guideLst>
        <p:guide orient="horz" pos="2213"/>
        <p:guide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9934A-E95E-024B-8932-53D067FEB14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F2EB925F-3AA7-9043-A826-5BAD074F7F31}">
      <dgm:prSet phldrT="[Text]"/>
      <dgm:spPr/>
      <dgm:t>
        <a:bodyPr/>
        <a:lstStyle/>
        <a:p>
          <a:r>
            <a:rPr lang="en-US" dirty="0"/>
            <a:t>Acquisitions</a:t>
          </a:r>
        </a:p>
      </dgm:t>
    </dgm:pt>
    <dgm:pt modelId="{96E87D1B-FC25-8046-9AA4-573397BEE341}" type="parTrans" cxnId="{694B3BD5-A2FD-ED4A-8679-78E0549849A5}">
      <dgm:prSet/>
      <dgm:spPr/>
      <dgm:t>
        <a:bodyPr/>
        <a:lstStyle/>
        <a:p>
          <a:endParaRPr lang="en-US"/>
        </a:p>
      </dgm:t>
    </dgm:pt>
    <dgm:pt modelId="{0643BD65-9FF6-5C48-9D26-A87C58BD606D}" type="sibTrans" cxnId="{694B3BD5-A2FD-ED4A-8679-78E0549849A5}">
      <dgm:prSet/>
      <dgm:spPr/>
      <dgm:t>
        <a:bodyPr/>
        <a:lstStyle/>
        <a:p>
          <a:endParaRPr lang="en-US"/>
        </a:p>
      </dgm:t>
    </dgm:pt>
    <dgm:pt modelId="{E2E7DC15-3730-0C43-8CC1-43C5E2F033FF}">
      <dgm:prSet phldrT="[Text]"/>
      <dgm:spPr/>
      <dgm:t>
        <a:bodyPr/>
        <a:lstStyle/>
        <a:p>
          <a:r>
            <a:rPr lang="en-US" dirty="0"/>
            <a:t>Manuscript Editorial	</a:t>
          </a:r>
        </a:p>
      </dgm:t>
    </dgm:pt>
    <dgm:pt modelId="{0600F8CE-DF48-F94A-B74F-2F329CC4AA0B}" type="parTrans" cxnId="{CC5A8969-2CBC-8042-A310-F06DD39BBBC1}">
      <dgm:prSet/>
      <dgm:spPr/>
      <dgm:t>
        <a:bodyPr/>
        <a:lstStyle/>
        <a:p>
          <a:endParaRPr lang="en-US"/>
        </a:p>
      </dgm:t>
    </dgm:pt>
    <dgm:pt modelId="{A5D87F1C-C63B-5C47-AAFE-E35F4EA63EB1}" type="sibTrans" cxnId="{CC5A8969-2CBC-8042-A310-F06DD39BBBC1}">
      <dgm:prSet/>
      <dgm:spPr/>
      <dgm:t>
        <a:bodyPr/>
        <a:lstStyle/>
        <a:p>
          <a:endParaRPr lang="en-US"/>
        </a:p>
      </dgm:t>
    </dgm:pt>
    <dgm:pt modelId="{CF0D528C-EEA4-F140-8225-5F99C0F0E048}">
      <dgm:prSet phldrT="[Text]"/>
      <dgm:spPr/>
      <dgm:t>
        <a:bodyPr/>
        <a:lstStyle/>
        <a:p>
          <a:r>
            <a:rPr lang="en-US"/>
            <a:t>Design</a:t>
          </a:r>
        </a:p>
      </dgm:t>
    </dgm:pt>
    <dgm:pt modelId="{AC91ED02-EC96-FF4C-A722-D1FFD251F7C9}" type="parTrans" cxnId="{0CFC2175-A307-624A-8243-DC149367A47A}">
      <dgm:prSet/>
      <dgm:spPr/>
      <dgm:t>
        <a:bodyPr/>
        <a:lstStyle/>
        <a:p>
          <a:endParaRPr lang="en-US"/>
        </a:p>
      </dgm:t>
    </dgm:pt>
    <dgm:pt modelId="{09290E87-5B47-4B47-B1F2-831C6693083F}" type="sibTrans" cxnId="{0CFC2175-A307-624A-8243-DC149367A47A}">
      <dgm:prSet/>
      <dgm:spPr/>
      <dgm:t>
        <a:bodyPr/>
        <a:lstStyle/>
        <a:p>
          <a:endParaRPr lang="en-US"/>
        </a:p>
      </dgm:t>
    </dgm:pt>
    <dgm:pt modelId="{0DEFE017-FD37-1340-BC35-7A6F26DD1BA3}">
      <dgm:prSet phldrT="[Text]"/>
      <dgm:spPr/>
      <dgm:t>
        <a:bodyPr/>
        <a:lstStyle/>
        <a:p>
          <a:r>
            <a:rPr lang="en-US"/>
            <a:t>Production</a:t>
          </a:r>
        </a:p>
      </dgm:t>
    </dgm:pt>
    <dgm:pt modelId="{A6741C64-30FD-6E49-ACBB-D9B03FFC4317}" type="parTrans" cxnId="{6596471F-8659-0641-816E-0DA5DC70E970}">
      <dgm:prSet/>
      <dgm:spPr/>
      <dgm:t>
        <a:bodyPr/>
        <a:lstStyle/>
        <a:p>
          <a:endParaRPr lang="en-US"/>
        </a:p>
      </dgm:t>
    </dgm:pt>
    <dgm:pt modelId="{AD285B49-44AC-F146-93D6-3E07EAC419E2}" type="sibTrans" cxnId="{6596471F-8659-0641-816E-0DA5DC70E970}">
      <dgm:prSet/>
      <dgm:spPr/>
      <dgm:t>
        <a:bodyPr/>
        <a:lstStyle/>
        <a:p>
          <a:endParaRPr lang="en-US"/>
        </a:p>
      </dgm:t>
    </dgm:pt>
    <dgm:pt modelId="{36A48AA6-7B4B-1C40-B754-E64A4F1E3DF5}">
      <dgm:prSet phldrT="[Text]"/>
      <dgm:spPr/>
      <dgm:t>
        <a:bodyPr/>
        <a:lstStyle/>
        <a:p>
          <a:r>
            <a:rPr lang="en-US"/>
            <a:t>Marketing</a:t>
          </a:r>
        </a:p>
      </dgm:t>
    </dgm:pt>
    <dgm:pt modelId="{53DB4629-4F3B-AF46-87EE-FB45F0DCABEE}" type="parTrans" cxnId="{DE527B27-B8CB-C040-BA35-43F4DD36D2E7}">
      <dgm:prSet/>
      <dgm:spPr/>
      <dgm:t>
        <a:bodyPr/>
        <a:lstStyle/>
        <a:p>
          <a:endParaRPr lang="en-US"/>
        </a:p>
      </dgm:t>
    </dgm:pt>
    <dgm:pt modelId="{4B45386F-8F55-474D-8096-463614E657AE}" type="sibTrans" cxnId="{DE527B27-B8CB-C040-BA35-43F4DD36D2E7}">
      <dgm:prSet/>
      <dgm:spPr/>
      <dgm:t>
        <a:bodyPr/>
        <a:lstStyle/>
        <a:p>
          <a:endParaRPr lang="en-US"/>
        </a:p>
      </dgm:t>
    </dgm:pt>
    <dgm:pt modelId="{B6DA4ACD-4768-0542-AD51-8D814527194C}">
      <dgm:prSet phldrT="[Text]"/>
      <dgm:spPr/>
      <dgm:t>
        <a:bodyPr/>
        <a:lstStyle/>
        <a:p>
          <a:r>
            <a:rPr lang="en-US" dirty="0"/>
            <a:t>Sales, </a:t>
          </a:r>
          <a:r>
            <a:rPr lang="en-US" dirty="0" smtClean="0"/>
            <a:t>Distribution</a:t>
          </a:r>
          <a:r>
            <a:rPr lang="en-US" dirty="0"/>
            <a:t>, Dissemination</a:t>
          </a:r>
        </a:p>
      </dgm:t>
    </dgm:pt>
    <dgm:pt modelId="{98A05F0A-4AFC-4B4B-A031-9983A4F06AEA}" type="parTrans" cxnId="{BD2231F1-BE20-4446-BB47-B2BBB7F89675}">
      <dgm:prSet/>
      <dgm:spPr/>
      <dgm:t>
        <a:bodyPr/>
        <a:lstStyle/>
        <a:p>
          <a:endParaRPr lang="en-US"/>
        </a:p>
      </dgm:t>
    </dgm:pt>
    <dgm:pt modelId="{5023F242-B1F4-9246-BDD1-CF129DC7DA71}" type="sibTrans" cxnId="{BD2231F1-BE20-4446-BB47-B2BBB7F89675}">
      <dgm:prSet/>
      <dgm:spPr/>
      <dgm:t>
        <a:bodyPr/>
        <a:lstStyle/>
        <a:p>
          <a:endParaRPr lang="en-US"/>
        </a:p>
      </dgm:t>
    </dgm:pt>
    <dgm:pt modelId="{D8139E13-E2B2-CC48-9B0A-B0DF1846D79F}" type="pres">
      <dgm:prSet presAssocID="{9A99934A-E95E-024B-8932-53D067FEB146}" presName="Name0" presStyleCnt="0">
        <dgm:presLayoutVars>
          <dgm:dir/>
          <dgm:animLvl val="lvl"/>
          <dgm:resizeHandles val="exact"/>
        </dgm:presLayoutVars>
      </dgm:prSet>
      <dgm:spPr/>
    </dgm:pt>
    <dgm:pt modelId="{8FA8EBBF-FC20-9A48-A942-3A25CDADABD9}" type="pres">
      <dgm:prSet presAssocID="{F2EB925F-3AA7-9043-A826-5BAD074F7F31}" presName="parTxOnly" presStyleLbl="node1" presStyleIdx="0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479B8-9E64-7D4F-9684-429F66207E59}" type="pres">
      <dgm:prSet presAssocID="{0643BD65-9FF6-5C48-9D26-A87C58BD606D}" presName="parTxOnlySpace" presStyleCnt="0"/>
      <dgm:spPr/>
    </dgm:pt>
    <dgm:pt modelId="{183A1CD1-95AC-B54A-81B6-E4B459CFFF85}" type="pres">
      <dgm:prSet presAssocID="{E2E7DC15-3730-0C43-8CC1-43C5E2F033FF}" presName="parTxOnly" presStyleLbl="node1" presStyleIdx="1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AC825-9F68-5B49-A21E-8370BD4BB45E}" type="pres">
      <dgm:prSet presAssocID="{A5D87F1C-C63B-5C47-AAFE-E35F4EA63EB1}" presName="parTxOnlySpace" presStyleCnt="0"/>
      <dgm:spPr/>
    </dgm:pt>
    <dgm:pt modelId="{D0298652-B355-5747-84CC-103BE7BD0836}" type="pres">
      <dgm:prSet presAssocID="{CF0D528C-EEA4-F140-8225-5F99C0F0E048}" presName="parTxOnly" presStyleLbl="node1" presStyleIdx="2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61A4A-E5AA-EE4E-9EC9-680724B20E59}" type="pres">
      <dgm:prSet presAssocID="{09290E87-5B47-4B47-B1F2-831C6693083F}" presName="parTxOnlySpace" presStyleCnt="0"/>
      <dgm:spPr/>
    </dgm:pt>
    <dgm:pt modelId="{9B03822B-1E14-7644-84BC-CA5D5BF4D191}" type="pres">
      <dgm:prSet presAssocID="{0DEFE017-FD37-1340-BC35-7A6F26DD1BA3}" presName="parTxOnly" presStyleLbl="node1" presStyleIdx="3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E71B2-648E-7946-A0BD-4353AC297439}" type="pres">
      <dgm:prSet presAssocID="{AD285B49-44AC-F146-93D6-3E07EAC419E2}" presName="parTxOnlySpace" presStyleCnt="0"/>
      <dgm:spPr/>
    </dgm:pt>
    <dgm:pt modelId="{04E8E43A-0FF0-3F4C-BB3A-C63364909FAD}" type="pres">
      <dgm:prSet presAssocID="{36A48AA6-7B4B-1C40-B754-E64A4F1E3DF5}" presName="parTxOnly" presStyleLbl="node1" presStyleIdx="4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A6016-887E-E64A-8EF8-7D1C064D887B}" type="pres">
      <dgm:prSet presAssocID="{4B45386F-8F55-474D-8096-463614E657AE}" presName="parTxOnlySpace" presStyleCnt="0"/>
      <dgm:spPr/>
    </dgm:pt>
    <dgm:pt modelId="{FC5CD17F-3F3D-7944-8C36-763133B73870}" type="pres">
      <dgm:prSet presAssocID="{B6DA4ACD-4768-0542-AD51-8D814527194C}" presName="parTxOnly" presStyleLbl="node1" presStyleIdx="5" presStyleCnt="6" custLinFactNeighborY="7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733AD-DFB7-3940-9E20-8989CF4780C6}" type="presOf" srcId="{36A48AA6-7B4B-1C40-B754-E64A4F1E3DF5}" destId="{04E8E43A-0FF0-3F4C-BB3A-C63364909FAD}" srcOrd="0" destOrd="0" presId="urn:microsoft.com/office/officeart/2005/8/layout/chevron1"/>
    <dgm:cxn modelId="{2D0B89CF-73BD-8040-8DC1-752F1B32EC5C}" type="presOf" srcId="{0DEFE017-FD37-1340-BC35-7A6F26DD1BA3}" destId="{9B03822B-1E14-7644-84BC-CA5D5BF4D191}" srcOrd="0" destOrd="0" presId="urn:microsoft.com/office/officeart/2005/8/layout/chevron1"/>
    <dgm:cxn modelId="{BD2231F1-BE20-4446-BB47-B2BBB7F89675}" srcId="{9A99934A-E95E-024B-8932-53D067FEB146}" destId="{B6DA4ACD-4768-0542-AD51-8D814527194C}" srcOrd="5" destOrd="0" parTransId="{98A05F0A-4AFC-4B4B-A031-9983A4F06AEA}" sibTransId="{5023F242-B1F4-9246-BDD1-CF129DC7DA71}"/>
    <dgm:cxn modelId="{0CFC2175-A307-624A-8243-DC149367A47A}" srcId="{9A99934A-E95E-024B-8932-53D067FEB146}" destId="{CF0D528C-EEA4-F140-8225-5F99C0F0E048}" srcOrd="2" destOrd="0" parTransId="{AC91ED02-EC96-FF4C-A722-D1FFD251F7C9}" sibTransId="{09290E87-5B47-4B47-B1F2-831C6693083F}"/>
    <dgm:cxn modelId="{CC5A8969-2CBC-8042-A310-F06DD39BBBC1}" srcId="{9A99934A-E95E-024B-8932-53D067FEB146}" destId="{E2E7DC15-3730-0C43-8CC1-43C5E2F033FF}" srcOrd="1" destOrd="0" parTransId="{0600F8CE-DF48-F94A-B74F-2F329CC4AA0B}" sibTransId="{A5D87F1C-C63B-5C47-AAFE-E35F4EA63EB1}"/>
    <dgm:cxn modelId="{DE527B27-B8CB-C040-BA35-43F4DD36D2E7}" srcId="{9A99934A-E95E-024B-8932-53D067FEB146}" destId="{36A48AA6-7B4B-1C40-B754-E64A4F1E3DF5}" srcOrd="4" destOrd="0" parTransId="{53DB4629-4F3B-AF46-87EE-FB45F0DCABEE}" sibTransId="{4B45386F-8F55-474D-8096-463614E657AE}"/>
    <dgm:cxn modelId="{6596471F-8659-0641-816E-0DA5DC70E970}" srcId="{9A99934A-E95E-024B-8932-53D067FEB146}" destId="{0DEFE017-FD37-1340-BC35-7A6F26DD1BA3}" srcOrd="3" destOrd="0" parTransId="{A6741C64-30FD-6E49-ACBB-D9B03FFC4317}" sibTransId="{AD285B49-44AC-F146-93D6-3E07EAC419E2}"/>
    <dgm:cxn modelId="{86B8242F-29FF-E042-99FC-58187AC47A78}" type="presOf" srcId="{E2E7DC15-3730-0C43-8CC1-43C5E2F033FF}" destId="{183A1CD1-95AC-B54A-81B6-E4B459CFFF85}" srcOrd="0" destOrd="0" presId="urn:microsoft.com/office/officeart/2005/8/layout/chevron1"/>
    <dgm:cxn modelId="{16A2AE1F-E2FD-E643-8970-33B0DE86407E}" type="presOf" srcId="{F2EB925F-3AA7-9043-A826-5BAD074F7F31}" destId="{8FA8EBBF-FC20-9A48-A942-3A25CDADABD9}" srcOrd="0" destOrd="0" presId="urn:microsoft.com/office/officeart/2005/8/layout/chevron1"/>
    <dgm:cxn modelId="{694B3BD5-A2FD-ED4A-8679-78E0549849A5}" srcId="{9A99934A-E95E-024B-8932-53D067FEB146}" destId="{F2EB925F-3AA7-9043-A826-5BAD074F7F31}" srcOrd="0" destOrd="0" parTransId="{96E87D1B-FC25-8046-9AA4-573397BEE341}" sibTransId="{0643BD65-9FF6-5C48-9D26-A87C58BD606D}"/>
    <dgm:cxn modelId="{16BB7C62-0C0A-5142-BD46-1A6688D158FF}" type="presOf" srcId="{9A99934A-E95E-024B-8932-53D067FEB146}" destId="{D8139E13-E2B2-CC48-9B0A-B0DF1846D79F}" srcOrd="0" destOrd="0" presId="urn:microsoft.com/office/officeart/2005/8/layout/chevron1"/>
    <dgm:cxn modelId="{E59E5FB5-FC80-104F-A60D-47DDEAD3F834}" type="presOf" srcId="{CF0D528C-EEA4-F140-8225-5F99C0F0E048}" destId="{D0298652-B355-5747-84CC-103BE7BD0836}" srcOrd="0" destOrd="0" presId="urn:microsoft.com/office/officeart/2005/8/layout/chevron1"/>
    <dgm:cxn modelId="{AF1101FF-A88F-5249-A081-7CEC726504C4}" type="presOf" srcId="{B6DA4ACD-4768-0542-AD51-8D814527194C}" destId="{FC5CD17F-3F3D-7944-8C36-763133B73870}" srcOrd="0" destOrd="0" presId="urn:microsoft.com/office/officeart/2005/8/layout/chevron1"/>
    <dgm:cxn modelId="{8BC764F6-BE0D-A346-8014-2C732A16D548}" type="presParOf" srcId="{D8139E13-E2B2-CC48-9B0A-B0DF1846D79F}" destId="{8FA8EBBF-FC20-9A48-A942-3A25CDADABD9}" srcOrd="0" destOrd="0" presId="urn:microsoft.com/office/officeart/2005/8/layout/chevron1"/>
    <dgm:cxn modelId="{848FBD68-3605-3548-95E6-BEE33211CBEE}" type="presParOf" srcId="{D8139E13-E2B2-CC48-9B0A-B0DF1846D79F}" destId="{B48479B8-9E64-7D4F-9684-429F66207E59}" srcOrd="1" destOrd="0" presId="urn:microsoft.com/office/officeart/2005/8/layout/chevron1"/>
    <dgm:cxn modelId="{6373CE4E-C105-7143-9E0A-F4A6416047DC}" type="presParOf" srcId="{D8139E13-E2B2-CC48-9B0A-B0DF1846D79F}" destId="{183A1CD1-95AC-B54A-81B6-E4B459CFFF85}" srcOrd="2" destOrd="0" presId="urn:microsoft.com/office/officeart/2005/8/layout/chevron1"/>
    <dgm:cxn modelId="{FFCBA1D5-6CD4-084B-A396-90A0C3964857}" type="presParOf" srcId="{D8139E13-E2B2-CC48-9B0A-B0DF1846D79F}" destId="{FC4AC825-9F68-5B49-A21E-8370BD4BB45E}" srcOrd="3" destOrd="0" presId="urn:microsoft.com/office/officeart/2005/8/layout/chevron1"/>
    <dgm:cxn modelId="{E1056EC3-6791-DA45-9797-9F0623203AC9}" type="presParOf" srcId="{D8139E13-E2B2-CC48-9B0A-B0DF1846D79F}" destId="{D0298652-B355-5747-84CC-103BE7BD0836}" srcOrd="4" destOrd="0" presId="urn:microsoft.com/office/officeart/2005/8/layout/chevron1"/>
    <dgm:cxn modelId="{2FB88ECB-ABFE-5A40-A0EF-1462A78420FE}" type="presParOf" srcId="{D8139E13-E2B2-CC48-9B0A-B0DF1846D79F}" destId="{70661A4A-E5AA-EE4E-9EC9-680724B20E59}" srcOrd="5" destOrd="0" presId="urn:microsoft.com/office/officeart/2005/8/layout/chevron1"/>
    <dgm:cxn modelId="{69CC0181-9443-1D4E-8FB2-8F116AE21F95}" type="presParOf" srcId="{D8139E13-E2B2-CC48-9B0A-B0DF1846D79F}" destId="{9B03822B-1E14-7644-84BC-CA5D5BF4D191}" srcOrd="6" destOrd="0" presId="urn:microsoft.com/office/officeart/2005/8/layout/chevron1"/>
    <dgm:cxn modelId="{05399217-3D87-DA49-B991-4829EF5E1860}" type="presParOf" srcId="{D8139E13-E2B2-CC48-9B0A-B0DF1846D79F}" destId="{F87E71B2-648E-7946-A0BD-4353AC297439}" srcOrd="7" destOrd="0" presId="urn:microsoft.com/office/officeart/2005/8/layout/chevron1"/>
    <dgm:cxn modelId="{2BDF5C5C-1187-6D47-8542-41E9D7B6CC36}" type="presParOf" srcId="{D8139E13-E2B2-CC48-9B0A-B0DF1846D79F}" destId="{04E8E43A-0FF0-3F4C-BB3A-C63364909FAD}" srcOrd="8" destOrd="0" presId="urn:microsoft.com/office/officeart/2005/8/layout/chevron1"/>
    <dgm:cxn modelId="{6025A0A4-4562-D84D-AA6A-8742505EA24C}" type="presParOf" srcId="{D8139E13-E2B2-CC48-9B0A-B0DF1846D79F}" destId="{4B7A6016-887E-E64A-8EF8-7D1C064D887B}" srcOrd="9" destOrd="0" presId="urn:microsoft.com/office/officeart/2005/8/layout/chevron1"/>
    <dgm:cxn modelId="{AF770EAB-88D8-5A48-86AB-E4119E09945B}" type="presParOf" srcId="{D8139E13-E2B2-CC48-9B0A-B0DF1846D79F}" destId="{FC5CD17F-3F3D-7944-8C36-763133B7387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EBBF-FC20-9A48-A942-3A25CDADABD9}">
      <dsp:nvSpPr>
        <dsp:cNvPr id="0" name=""/>
        <dsp:cNvSpPr/>
      </dsp:nvSpPr>
      <dsp:spPr>
        <a:xfrm>
          <a:off x="3844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Acquisitions</a:t>
          </a:r>
        </a:p>
      </dsp:txBody>
      <dsp:txXfrm>
        <a:off x="289892" y="2700585"/>
        <a:ext cx="858143" cy="572095"/>
      </dsp:txXfrm>
    </dsp:sp>
    <dsp:sp modelId="{183A1CD1-95AC-B54A-81B6-E4B459CFFF85}">
      <dsp:nvSpPr>
        <dsp:cNvPr id="0" name=""/>
        <dsp:cNvSpPr/>
      </dsp:nvSpPr>
      <dsp:spPr>
        <a:xfrm>
          <a:off x="1291059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Manuscript Editorial	</a:t>
          </a:r>
        </a:p>
      </dsp:txBody>
      <dsp:txXfrm>
        <a:off x="1577107" y="2700585"/>
        <a:ext cx="858143" cy="572095"/>
      </dsp:txXfrm>
    </dsp:sp>
    <dsp:sp modelId="{D0298652-B355-5747-84CC-103BE7BD0836}">
      <dsp:nvSpPr>
        <dsp:cNvPr id="0" name=""/>
        <dsp:cNvSpPr/>
      </dsp:nvSpPr>
      <dsp:spPr>
        <a:xfrm>
          <a:off x="2578273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Design</a:t>
          </a:r>
        </a:p>
      </dsp:txBody>
      <dsp:txXfrm>
        <a:off x="2864321" y="2700585"/>
        <a:ext cx="858143" cy="572095"/>
      </dsp:txXfrm>
    </dsp:sp>
    <dsp:sp modelId="{9B03822B-1E14-7644-84BC-CA5D5BF4D191}">
      <dsp:nvSpPr>
        <dsp:cNvPr id="0" name=""/>
        <dsp:cNvSpPr/>
      </dsp:nvSpPr>
      <dsp:spPr>
        <a:xfrm>
          <a:off x="3865488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Production</a:t>
          </a:r>
        </a:p>
      </dsp:txBody>
      <dsp:txXfrm>
        <a:off x="4151536" y="2700585"/>
        <a:ext cx="858143" cy="572095"/>
      </dsp:txXfrm>
    </dsp:sp>
    <dsp:sp modelId="{04E8E43A-0FF0-3F4C-BB3A-C63364909FAD}">
      <dsp:nvSpPr>
        <dsp:cNvPr id="0" name=""/>
        <dsp:cNvSpPr/>
      </dsp:nvSpPr>
      <dsp:spPr>
        <a:xfrm>
          <a:off x="5152702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Marketing</a:t>
          </a:r>
        </a:p>
      </dsp:txBody>
      <dsp:txXfrm>
        <a:off x="5438750" y="2700585"/>
        <a:ext cx="858143" cy="572095"/>
      </dsp:txXfrm>
    </dsp:sp>
    <dsp:sp modelId="{FC5CD17F-3F3D-7944-8C36-763133B73870}">
      <dsp:nvSpPr>
        <dsp:cNvPr id="0" name=""/>
        <dsp:cNvSpPr/>
      </dsp:nvSpPr>
      <dsp:spPr>
        <a:xfrm>
          <a:off x="6439916" y="2700585"/>
          <a:ext cx="1430238" cy="572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Sales, </a:t>
          </a:r>
          <a:r>
            <a:rPr lang="en-US" sz="900" kern="1200" dirty="0" smtClean="0"/>
            <a:t>Distribution</a:t>
          </a:r>
          <a:r>
            <a:rPr lang="en-US" sz="900" kern="1200" dirty="0"/>
            <a:t>, Dissemination</a:t>
          </a:r>
        </a:p>
      </dsp:txBody>
      <dsp:txXfrm>
        <a:off x="6725964" y="2700585"/>
        <a:ext cx="858143" cy="57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NUL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6794" cy="3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5" rIns="92470" bIns="46235" numCol="1" anchor="t" anchorCtr="0" compatLnSpc="1">
            <a:prstTxWarp prst="textNoShape">
              <a:avLst/>
            </a:prstTxWarp>
          </a:bodyPr>
          <a:lstStyle>
            <a:lvl1pPr algn="l" defTabSz="92454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903" y="0"/>
            <a:ext cx="4036794" cy="3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5" rIns="92470" bIns="46235" numCol="1" anchor="t" anchorCtr="0" compatLnSpc="1">
            <a:prstTxWarp prst="textNoShape">
              <a:avLst/>
            </a:prstTxWarp>
          </a:bodyPr>
          <a:lstStyle>
            <a:lvl1pPr algn="r" defTabSz="92454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5200"/>
            <a:ext cx="4036794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5" rIns="92470" bIns="46235" numCol="1" anchor="b" anchorCtr="0" compatLnSpc="1">
            <a:prstTxWarp prst="textNoShape">
              <a:avLst/>
            </a:prstTxWarp>
          </a:bodyPr>
          <a:lstStyle>
            <a:lvl1pPr algn="l" defTabSz="92454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903" y="6675200"/>
            <a:ext cx="4036794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5" rIns="92470" bIns="46235" numCol="1" anchor="b" anchorCtr="0" compatLnSpc="1">
            <a:prstTxWarp prst="textNoShape">
              <a:avLst/>
            </a:prstTxWarp>
          </a:bodyPr>
          <a:lstStyle>
            <a:lvl1pPr algn="r" defTabSz="92454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2164164D-008D-4C23-863C-9CFBAFEEE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104505" y="6673618"/>
            <a:ext cx="5005308" cy="3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31" tIns="45516" rIns="91031" bIns="4551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800" dirty="0"/>
              <a:t>© 2011 The Tower Group, Inc.  Needham, MA USA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dirty="0"/>
              <a:t>May not be reproduced by any means without express permission. All rights reserved.</a:t>
            </a:r>
            <a:endParaRPr lang="en-US" sz="1000" dirty="0"/>
          </a:p>
        </p:txBody>
      </p:sp>
      <p:pic>
        <p:nvPicPr>
          <p:cNvPr id="10" name="Picture 9" descr="Tower_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9" y="6464868"/>
            <a:ext cx="1391175" cy="5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09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6794" cy="3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8" tIns="46674" rIns="93348" bIns="46674" numCol="1" anchor="t" anchorCtr="0" compatLnSpc="1">
            <a:prstTxWarp prst="textNoShape">
              <a:avLst/>
            </a:prstTxWarp>
          </a:bodyPr>
          <a:lstStyle>
            <a:lvl1pPr algn="l" defTabSz="93244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903" y="0"/>
            <a:ext cx="4036794" cy="3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8" tIns="46674" rIns="93348" bIns="46674" numCol="1" anchor="t" anchorCtr="0" compatLnSpc="1">
            <a:prstTxWarp prst="textNoShape">
              <a:avLst/>
            </a:prstTxWarp>
          </a:bodyPr>
          <a:lstStyle>
            <a:lvl1pPr algn="r" defTabSz="93244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7050"/>
            <a:ext cx="4684712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76" y="3338390"/>
            <a:ext cx="7447924" cy="316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8" tIns="46674" rIns="93348" bIns="46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5200"/>
            <a:ext cx="4036794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8" tIns="46674" rIns="93348" bIns="46674" numCol="1" anchor="b" anchorCtr="0" compatLnSpc="1">
            <a:prstTxWarp prst="textNoShape">
              <a:avLst/>
            </a:prstTxWarp>
          </a:bodyPr>
          <a:lstStyle>
            <a:lvl1pPr algn="l" defTabSz="93244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903" y="6675200"/>
            <a:ext cx="4036794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8" tIns="46674" rIns="93348" bIns="46674" numCol="1" anchor="b" anchorCtr="0" compatLnSpc="1">
            <a:prstTxWarp prst="textNoShape">
              <a:avLst/>
            </a:prstTxWarp>
          </a:bodyPr>
          <a:lstStyle>
            <a:lvl1pPr algn="r" defTabSz="93244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F366B3F1-F5A1-45CE-A07D-E4332E4D6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84712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20E1-AE03-264F-9FAB-35C04BAB5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B3F1-F5A1-45CE-A07D-E4332E4D6F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B3F1-F5A1-45CE-A07D-E4332E4D6F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84712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84712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25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537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825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53121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4872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81424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73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995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6958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5467"/>
          <a:stretch/>
        </p:blipFill>
        <p:spPr bwMode="ltGray"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786385" y="2153613"/>
            <a:ext cx="6841050" cy="1157912"/>
          </a:xfrm>
        </p:spPr>
        <p:txBody>
          <a:bodyPr anchor="t"/>
          <a:lstStyle>
            <a:lvl1pPr>
              <a:lnSpc>
                <a:spcPct val="76000"/>
              </a:lnSpc>
              <a:defRPr sz="4400" b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presentation </a:t>
            </a:r>
            <a:br>
              <a:rPr lang="en-US" smtClean="0"/>
            </a:br>
            <a:r>
              <a:rPr lang="en-US" smtClean="0"/>
              <a:t>title (click to change)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786384" y="4287682"/>
            <a:ext cx="4434840" cy="171450"/>
          </a:xfrm>
        </p:spPr>
        <p:txBody>
          <a:bodyPr anchor="b" anchorCtr="0"/>
          <a:lstStyle>
            <a:lvl1pPr>
              <a:spcBef>
                <a:spcPts val="0"/>
              </a:spcBef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January 15, 2014 </a:t>
            </a:r>
            <a:r>
              <a:rPr lang="en-US" dirty="0" smtClean="0"/>
              <a:t>(click 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786384" y="3914302"/>
            <a:ext cx="4434840" cy="171450"/>
          </a:xfrm>
        </p:spPr>
        <p:txBody>
          <a:bodyPr anchor="b" anchorCtr="0"/>
          <a:lstStyle>
            <a:lvl1pPr>
              <a:spcBef>
                <a:spcPts val="0"/>
              </a:spcBef>
              <a:defRPr sz="11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Author 1 &amp;</a:t>
            </a:r>
            <a:br>
              <a:rPr lang="en-US" smtClean="0"/>
            </a:br>
            <a:r>
              <a:rPr lang="en-US" smtClean="0"/>
              <a:t>Author 2 (click to change)</a:t>
            </a:r>
            <a:endParaRPr lang="en-US" dirty="0" smtClean="0"/>
          </a:p>
        </p:txBody>
      </p:sp>
      <p:sp>
        <p:nvSpPr>
          <p:cNvPr id="2" name="TextBox 1"/>
          <p:cNvSpPr txBox="1"/>
          <p:nvPr userDrawn="1"/>
        </p:nvSpPr>
        <p:spPr bwMode="white">
          <a:xfrm>
            <a:off x="1019971" y="911225"/>
            <a:ext cx="2876551" cy="4578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500" b="1" smtClean="0">
                <a:solidFill>
                  <a:schemeClr val="bg1"/>
                </a:solidFill>
                <a:latin typeface="+mj-lt"/>
              </a:rPr>
              <a:t>ITHAKA S+R</a:t>
            </a:r>
            <a:endParaRPr lang="en-US" sz="25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03" y="2028206"/>
            <a:ext cx="1009497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1000"/>
              </a:lnSpc>
              <a:defRPr/>
            </a:lvl1pPr>
          </a:lstStyle>
          <a:p>
            <a:r>
              <a:rPr lang="en-US" smtClean="0"/>
              <a:t>Click to add title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8737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384" y="576272"/>
            <a:ext cx="7598664" cy="514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19150" y="2444741"/>
            <a:ext cx="3154680" cy="2305059"/>
          </a:xfrm>
        </p:spPr>
        <p:txBody>
          <a:bodyPr/>
          <a:lstStyle>
            <a:lvl1pPr marL="201168">
              <a:defRPr sz="1700" i="1" baseline="0">
                <a:solidFill>
                  <a:schemeClr val="accent2"/>
                </a:solidFill>
              </a:defRPr>
            </a:lvl1pPr>
            <a:lvl2pPr marL="201168" indent="-128016">
              <a:lnSpc>
                <a:spcPct val="88000"/>
              </a:lnSpc>
              <a:spcBef>
                <a:spcPts val="500"/>
              </a:spcBef>
              <a:defRPr sz="1400"/>
            </a:lvl2pPr>
            <a:lvl3pPr marL="201168">
              <a:defRPr/>
            </a:lvl3pPr>
            <a:lvl4pPr marL="201168">
              <a:defRPr/>
            </a:lvl4pPr>
            <a:lvl5pPr marL="201168">
              <a:defRPr/>
            </a:lvl5pPr>
          </a:lstStyle>
          <a:p>
            <a:pPr lvl="0"/>
            <a:r>
              <a:rPr lang="en-US" smtClean="0"/>
              <a:t>Subhead3</a:t>
            </a:r>
          </a:p>
          <a:p>
            <a:pPr lvl="1"/>
            <a:r>
              <a:rPr lang="en-US" smtClean="0"/>
              <a:t>Level 1 bullet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0" y="2444741"/>
            <a:ext cx="3154680" cy="2305059"/>
          </a:xfrm>
          <a:ln w="6350"/>
        </p:spPr>
        <p:txBody>
          <a:bodyPr/>
          <a:lstStyle>
            <a:lvl1pPr marL="201168">
              <a:defRPr sz="1700" i="1">
                <a:solidFill>
                  <a:schemeClr val="accent2"/>
                </a:solidFill>
              </a:defRPr>
            </a:lvl1pPr>
            <a:lvl2pPr marL="201168" indent="-128016">
              <a:lnSpc>
                <a:spcPct val="88000"/>
              </a:lnSpc>
              <a:spcBef>
                <a:spcPts val="500"/>
              </a:spcBef>
              <a:defRPr sz="1400"/>
            </a:lvl2pPr>
            <a:lvl3pPr marL="201168">
              <a:defRPr/>
            </a:lvl3pPr>
            <a:lvl4pPr marL="201168">
              <a:defRPr/>
            </a:lvl4pPr>
            <a:lvl5pPr marL="201168">
              <a:defRPr/>
            </a:lvl5pPr>
          </a:lstStyle>
          <a:p>
            <a:pPr lvl="0"/>
            <a:r>
              <a:rPr lang="en-US" smtClean="0"/>
              <a:t>Subhead3</a:t>
            </a:r>
          </a:p>
          <a:p>
            <a:pPr lvl="1"/>
            <a:r>
              <a:rPr lang="en-US" smtClean="0"/>
              <a:t>Level 1 bullet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19150" y="1837595"/>
            <a:ext cx="7651750" cy="593186"/>
          </a:xfrm>
        </p:spPr>
        <p:txBody>
          <a:bodyPr/>
          <a:lstStyle>
            <a:lvl1pPr marL="201168">
              <a:lnSpc>
                <a:spcPct val="98000"/>
              </a:lnSpc>
              <a:defRPr sz="17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add text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4483100" y="2441575"/>
            <a:ext cx="0" cy="2298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560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86384" y="1644327"/>
            <a:ext cx="3941064" cy="2126023"/>
          </a:xfrm>
        </p:spPr>
        <p:txBody>
          <a:bodyPr anchor="t" anchorCtr="0"/>
          <a:lstStyle>
            <a:lvl1pPr>
              <a:lnSpc>
                <a:spcPct val="76000"/>
              </a:lnSpc>
              <a:spcBef>
                <a:spcPts val="0"/>
              </a:spcBef>
              <a:defRPr sz="4400" b="0" cap="all" baseline="0">
                <a:solidFill>
                  <a:schemeClr val="bg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outline of</a:t>
            </a:r>
          </a:p>
          <a:p>
            <a:pPr lvl="0"/>
            <a:r>
              <a:rPr lang="en-US" smtClean="0"/>
              <a:t>today’s</a:t>
            </a:r>
          </a:p>
          <a:p>
            <a:pPr lvl="0"/>
            <a:r>
              <a:rPr lang="en-US" smtClean="0"/>
              <a:t>presentation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63465" y="982664"/>
            <a:ext cx="3399589" cy="2636835"/>
          </a:xfrm>
        </p:spPr>
        <p:txBody>
          <a:bodyPr/>
          <a:lstStyle>
            <a:lvl1pPr marL="198438" indent="-198438">
              <a:lnSpc>
                <a:spcPct val="90000"/>
              </a:lnSpc>
              <a:spcBef>
                <a:spcPts val="700"/>
              </a:spcBef>
              <a:buClr>
                <a:schemeClr val="bg1"/>
              </a:buClr>
              <a:buSzPct val="92000"/>
              <a:buFont typeface="+mj-lt"/>
              <a:buAutoNum type="arabicPeriod"/>
              <a:defRPr sz="1700" b="0" baseline="0">
                <a:solidFill>
                  <a:schemeClr val="bg1"/>
                </a:solidFill>
                <a:latin typeface="+mn-lt"/>
              </a:defRPr>
            </a:lvl1pPr>
            <a:lvl2pPr marL="1587" indent="0">
              <a:buNone/>
              <a:defRPr sz="1700">
                <a:solidFill>
                  <a:schemeClr val="accent2"/>
                </a:solidFill>
              </a:defRPr>
            </a:lvl2pPr>
            <a:lvl3pPr>
              <a:defRPr sz="1700">
                <a:solidFill>
                  <a:schemeClr val="accent2"/>
                </a:solidFill>
              </a:defRPr>
            </a:lvl3pPr>
            <a:lvl4pPr>
              <a:defRPr sz="1700">
                <a:solidFill>
                  <a:schemeClr val="accent2"/>
                </a:solidFill>
              </a:defRPr>
            </a:lvl4pPr>
            <a:lvl5pPr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add outline item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045152" y="3770351"/>
            <a:ext cx="322270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61028" y="3984261"/>
            <a:ext cx="3206828" cy="729141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200"/>
              </a:spcBef>
              <a:buClr>
                <a:schemeClr val="bg1"/>
              </a:buClr>
              <a:buFont typeface="+mj-lt"/>
              <a:buNone/>
              <a:defRPr sz="1350" b="0" baseline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add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4926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86384" y="979036"/>
            <a:ext cx="7516368" cy="3415165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3200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add callout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031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>
            <a:off x="477091" y="2601402"/>
            <a:ext cx="212640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92967" y="2762919"/>
            <a:ext cx="1850183" cy="7291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+mj-lt"/>
              <a:buNone/>
              <a:defRPr sz="1100" b="0" baseline="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insert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2967" y="538172"/>
            <a:ext cx="2029253" cy="1885950"/>
          </a:xfrm>
        </p:spPr>
        <p:txBody>
          <a:bodyPr/>
          <a:lstStyle>
            <a:lvl1pPr marL="0">
              <a:lnSpc>
                <a:spcPct val="100000"/>
              </a:lnSpc>
              <a:defRPr sz="14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insert question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2676293" y="390293"/>
            <a:ext cx="6133170" cy="45881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86384" y="979037"/>
            <a:ext cx="7370064" cy="2154456"/>
          </a:xfrm>
        </p:spPr>
        <p:txBody>
          <a:bodyPr anchor="t" anchorCtr="0"/>
          <a:lstStyle>
            <a:lvl1pPr>
              <a:lnSpc>
                <a:spcPct val="86000"/>
              </a:lnSpc>
              <a:spcBef>
                <a:spcPts val="0"/>
              </a:spcBef>
              <a:defRPr sz="3200" b="0" i="1" cap="none" baseline="0">
                <a:solidFill>
                  <a:schemeClr val="bg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insert question</a:t>
            </a:r>
            <a:endParaRPr lang="en-US" dirty="0" smtClean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987552" y="3357755"/>
            <a:ext cx="716889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86383" y="3584372"/>
            <a:ext cx="7370064" cy="985615"/>
          </a:xfrm>
        </p:spPr>
        <p:txBody>
          <a:bodyPr/>
          <a:lstStyle>
            <a:lvl1pPr>
              <a:lnSpc>
                <a:spcPct val="100000"/>
              </a:lnSpc>
              <a:defRPr sz="16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insert units</a:t>
            </a:r>
          </a:p>
        </p:txBody>
      </p:sp>
    </p:spTree>
    <p:extLst>
      <p:ext uri="{BB962C8B-B14F-4D97-AF65-F5344CB8AC3E}">
        <p14:creationId xmlns:p14="http://schemas.microsoft.com/office/powerpoint/2010/main" val="1810281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1505415" y="390293"/>
            <a:ext cx="6133170" cy="45881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69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385" y="576272"/>
            <a:ext cx="3734816" cy="5143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0" y="0"/>
            <a:ext cx="4064000" cy="5148072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algn="ctr"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9150" y="1987551"/>
            <a:ext cx="3154680" cy="2635250"/>
          </a:xfrm>
          <a:ln w="6350"/>
        </p:spPr>
        <p:txBody>
          <a:bodyPr/>
          <a:lstStyle>
            <a:lvl1pPr marL="201163">
              <a:defRPr sz="1700" i="1">
                <a:solidFill>
                  <a:schemeClr val="accent2"/>
                </a:solidFill>
              </a:defRPr>
            </a:lvl1pPr>
            <a:lvl2pPr marL="201163" indent="0">
              <a:lnSpc>
                <a:spcPct val="95000"/>
              </a:lnSpc>
              <a:spcBef>
                <a:spcPts val="1600"/>
              </a:spcBef>
              <a:buNone/>
              <a:defRPr sz="1400"/>
            </a:lvl2pPr>
            <a:lvl3pPr marL="201163" indent="-128013">
              <a:lnSpc>
                <a:spcPct val="95000"/>
              </a:lnSpc>
              <a:spcBef>
                <a:spcPts val="500"/>
              </a:spcBef>
              <a:defRPr sz="1400"/>
            </a:lvl3pPr>
            <a:lvl4pPr marL="329176" indent="-128013">
              <a:spcBef>
                <a:spcPts val="600"/>
              </a:spcBef>
              <a:buClr>
                <a:schemeClr val="accent4"/>
              </a:buClr>
              <a:buSzPct val="100000"/>
              <a:buFont typeface="Georgia" panose="02040502050405020303" pitchFamily="18" charset="0"/>
              <a:buChar char="»"/>
              <a:defRPr sz="1100" baseline="0">
                <a:solidFill>
                  <a:schemeClr val="accent4"/>
                </a:solidFill>
              </a:defRPr>
            </a:lvl4pPr>
            <a:lvl5pPr marL="201163" indent="-201163">
              <a:spcBef>
                <a:spcPts val="600"/>
              </a:spcBef>
              <a:buClr>
                <a:schemeClr val="tx1"/>
              </a:buClr>
              <a:buSzPct val="92000"/>
              <a:buFont typeface="+mj-lt"/>
              <a:buAutoNum type="arabicPeriod"/>
              <a:defRPr sz="1500" baseline="0"/>
            </a:lvl5pPr>
            <a:lvl6pPr marL="1049311" indent="0">
              <a:buNone/>
              <a:defRPr>
                <a:solidFill>
                  <a:schemeClr val="bg1"/>
                </a:solidFill>
              </a:defRPr>
            </a:lvl6pPr>
            <a:lvl7pPr marL="1506500" indent="0">
              <a:buNone/>
              <a:defRPr>
                <a:solidFill>
                  <a:schemeClr val="bg1"/>
                </a:solidFill>
              </a:defRPr>
            </a:lvl7pPr>
            <a:lvl8pPr marL="1963688" indent="0">
              <a:buNone/>
              <a:defRPr>
                <a:solidFill>
                  <a:schemeClr val="bg1"/>
                </a:solidFill>
              </a:defRPr>
            </a:lvl8pPr>
            <a:lvl9pPr marL="2420876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Subhead3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asdf</a:t>
            </a:r>
          </a:p>
          <a:p>
            <a:pPr lvl="6"/>
            <a:r>
              <a:rPr lang="en-US" smtClean="0"/>
              <a:t>asdf</a:t>
            </a:r>
          </a:p>
          <a:p>
            <a:pPr lvl="7"/>
            <a:r>
              <a:rPr lang="en-US" smtClean="0"/>
              <a:t>asdf</a:t>
            </a:r>
          </a:p>
          <a:p>
            <a:pPr lvl="8"/>
            <a:r>
              <a:rPr lang="en-US" smtClean="0"/>
              <a:t>asdf</a:t>
            </a:r>
          </a:p>
        </p:txBody>
      </p:sp>
    </p:spTree>
    <p:extLst>
      <p:ext uri="{BB962C8B-B14F-4D97-AF65-F5344CB8AC3E}">
        <p14:creationId xmlns:p14="http://schemas.microsoft.com/office/powerpoint/2010/main" val="132208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786386" y="2153613"/>
            <a:ext cx="4509515" cy="1157912"/>
          </a:xfrm>
        </p:spPr>
        <p:txBody>
          <a:bodyPr anchor="t">
            <a:noAutofit/>
          </a:bodyPr>
          <a:lstStyle>
            <a:lvl1pPr>
              <a:lnSpc>
                <a:spcPct val="76000"/>
              </a:lnSpc>
              <a:defRPr sz="4400" b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HEADLINE</a:t>
            </a:r>
            <a:br>
              <a:rPr lang="en-US" smtClean="0"/>
            </a:br>
            <a:r>
              <a:rPr lang="en-US" smtClean="0"/>
              <a:t>TREATMENT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786384" y="4287682"/>
            <a:ext cx="4434840" cy="171450"/>
          </a:xfrm>
        </p:spPr>
        <p:txBody>
          <a:bodyPr anchor="b" anchorCtr="0"/>
          <a:lstStyle>
            <a:lvl1pPr>
              <a:spcBef>
                <a:spcPts val="0"/>
              </a:spcBef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Date (click </a:t>
            </a:r>
            <a:r>
              <a:rPr lang="en-US" dirty="0" smtClean="0"/>
              <a:t>to change)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786384" y="3914302"/>
            <a:ext cx="4434840" cy="171450"/>
          </a:xfrm>
        </p:spPr>
        <p:txBody>
          <a:bodyPr anchor="b" anchorCtr="0"/>
          <a:lstStyle>
            <a:lvl1pPr>
              <a:spcBef>
                <a:spcPts val="0"/>
              </a:spcBef>
              <a:defRPr sz="11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Author Names (click to change)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012351" y="911225"/>
            <a:ext cx="2514600" cy="457818"/>
          </a:xfrm>
        </p:spPr>
        <p:txBody>
          <a:bodyPr tIns="45720" bIns="45720">
            <a:noAutofit/>
          </a:bodyPr>
          <a:lstStyle>
            <a:lvl1pPr marL="0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ITHAKA S+R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6760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14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696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4571967" y="4659397"/>
            <a:ext cx="65" cy="2631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2175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4910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0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88" r:id="rId18"/>
    <p:sldLayoutId id="2147483788" r:id="rId19"/>
    <p:sldLayoutId id="2147483808" r:id="rId20"/>
    <p:sldLayoutId id="2147483801" r:id="rId21"/>
    <p:sldLayoutId id="2147483804" r:id="rId22"/>
    <p:sldLayoutId id="2147483805" r:id="rId23"/>
    <p:sldLayoutId id="2147483806" r:id="rId24"/>
    <p:sldLayoutId id="2147483807" r:id="rId25"/>
    <p:sldLayoutId id="2147484089" r:id="rId26"/>
    <p:sldLayoutId id="2147484090" r:id="rId27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NULL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Relationship Id="rId3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ueskytoblueprint.com/" TargetMode="External"/><Relationship Id="rId4" Type="http://schemas.openxmlformats.org/officeDocument/2006/relationships/image" Target="NULL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ueskytoblueprint.com/" TargetMode="External"/><Relationship Id="rId4" Type="http://schemas.openxmlformats.org/officeDocument/2006/relationships/image" Target="NULL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blueskytoblueprin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r.ithaka.org/wp-content/uploads/2016/02/SR_Report_Costs_Publishing_Monographs020516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30256" y="869421"/>
            <a:ext cx="5481786" cy="1532256"/>
          </a:xfrm>
          <a:solidFill>
            <a:srgbClr val="00003A"/>
          </a:solidFill>
        </p:spPr>
        <p:txBody>
          <a:bodyPr>
            <a:normAutofit fontScale="90000"/>
          </a:bodyPr>
          <a:lstStyle/>
          <a:p>
            <a:r>
              <a:rPr lang="en-US" sz="3200" smtClean="0"/>
              <a:t>THE Cost(s</a:t>
            </a:r>
            <a:r>
              <a:rPr lang="en-US" sz="3200" dirty="0" smtClean="0"/>
              <a:t>) of PUBLISHING MONOGRAPHS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400" b="1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630255" y="3179937"/>
            <a:ext cx="5081588" cy="1301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400" b="1" i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5600" b="1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5600" i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Nancy </a:t>
            </a:r>
            <a:r>
              <a:rPr lang="en-US" sz="5600" i="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Maron</a:t>
            </a:r>
            <a:r>
              <a:rPr lang="en-US" sz="5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56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BlueSky</a:t>
            </a:r>
            <a:r>
              <a:rPr lang="en-US" sz="5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n-US" sz="56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BluePrint</a:t>
            </a:r>
            <a:endParaRPr lang="en-US" sz="5600" i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5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Library Publishing Forum 2016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May 19</a:t>
            </a:r>
            <a:r>
              <a:rPr lang="en-US" sz="5600" i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2016</a:t>
            </a:r>
            <a:endParaRPr lang="en-US" sz="560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4400" b="1" i="0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56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8588"/>
              </p:ext>
            </p:extLst>
          </p:nvPr>
        </p:nvGraphicFramePr>
        <p:xfrm>
          <a:off x="820603" y="1374110"/>
          <a:ext cx="6990354" cy="3234144"/>
        </p:xfrm>
        <a:graphic>
          <a:graphicData uri="http://schemas.openxmlformats.org/drawingml/2006/table">
            <a:tbl>
              <a:tblPr>
                <a:effectLst>
                  <a:outerShdw blurRad="50800" dist="50800" dir="5400000" sx="17000" sy="17000" algn="ctr" rotWithShape="0">
                    <a:schemeClr val="tx1"/>
                  </a:outerShdw>
                </a:effectLst>
              </a:tblPr>
              <a:tblGrid>
                <a:gridCol w="830821"/>
                <a:gridCol w="1823986"/>
                <a:gridCol w="916767"/>
                <a:gridCol w="907218"/>
                <a:gridCol w="830821"/>
                <a:gridCol w="830821"/>
                <a:gridCol w="849920"/>
              </a:tblGrid>
              <a:tr h="49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cost per title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 PLUS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Acquisitions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$5,891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$15,565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$23,391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$26,022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$28,637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$764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$2,561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$4,098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OH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Time, overhead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Direct costs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Acquisitions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$3,132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$1,417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Press-Level Overhead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G+A and Departmental Overheads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In-kind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 &amp; Department 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$1,523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Title-level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$1,091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4"/>
          <p:cNvSpPr txBox="1">
            <a:spLocks/>
          </p:cNvSpPr>
          <p:nvPr/>
        </p:nvSpPr>
        <p:spPr>
          <a:xfrm>
            <a:off x="664913" y="433698"/>
            <a:ext cx="8007013" cy="457200"/>
          </a:xfrm>
          <a:prstGeom prst="rect">
            <a:avLst/>
          </a:prstGeom>
          <a:solidFill>
            <a:srgbClr val="00003A"/>
          </a:solidFill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2700" dirty="0" smtClean="0"/>
              <a:t>COST TIERS</a:t>
            </a:r>
            <a:r>
              <a:rPr lang="is-IS" sz="2700" dirty="0" smtClean="0"/>
              <a:t>…</a:t>
            </a:r>
            <a:r>
              <a:rPr lang="en-US" sz="2700" dirty="0" smtClean="0"/>
              <a:t>in more detail 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819150" y="4769529"/>
            <a:ext cx="744855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Average Cost per title, University of Michigan Press, FY2014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23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20" y="216274"/>
            <a:ext cx="6613410" cy="818358"/>
          </a:xfrm>
        </p:spPr>
        <p:txBody>
          <a:bodyPr>
            <a:normAutofit/>
          </a:bodyPr>
          <a:lstStyle/>
          <a:p>
            <a:r>
              <a:rPr lang="en-US" dirty="0" smtClean="0"/>
              <a:t>Average costs per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" y="1134738"/>
            <a:ext cx="8676778" cy="3643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" y="1034632"/>
            <a:ext cx="8676778" cy="36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2845732"/>
              </p:ext>
            </p:extLst>
          </p:nvPr>
        </p:nvGraphicFramePr>
        <p:xfrm>
          <a:off x="397933" y="-1061367"/>
          <a:ext cx="787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1" y="2266036"/>
            <a:ext cx="1126067" cy="192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Copyediting</a:t>
            </a:r>
          </a:p>
          <a:p>
            <a:r>
              <a:rPr lang="en-US" sz="825" dirty="0"/>
              <a:t>Proofreading</a:t>
            </a:r>
          </a:p>
          <a:p>
            <a:r>
              <a:rPr lang="en-US" sz="825" dirty="0"/>
              <a:t>Project management</a:t>
            </a:r>
          </a:p>
          <a:p>
            <a:r>
              <a:rPr lang="en-US" sz="825" dirty="0"/>
              <a:t>Permissions mgmt.</a:t>
            </a:r>
          </a:p>
          <a:p>
            <a:r>
              <a:rPr lang="en-US" sz="825" dirty="0"/>
              <a:t>File pre-processing</a:t>
            </a:r>
          </a:p>
          <a:p>
            <a:r>
              <a:rPr lang="en-US" sz="825" dirty="0"/>
              <a:t>Indexing</a:t>
            </a:r>
          </a:p>
          <a:p>
            <a:r>
              <a:rPr lang="en-US" sz="825" dirty="0"/>
              <a:t>Copyright registration</a:t>
            </a:r>
          </a:p>
          <a:p>
            <a:r>
              <a:rPr lang="en-US" sz="825" dirty="0"/>
              <a:t>Cataloguing</a:t>
            </a:r>
          </a:p>
          <a:p>
            <a:r>
              <a:rPr lang="en-US" sz="825" dirty="0"/>
              <a:t>Author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433" y="2266036"/>
            <a:ext cx="1126067" cy="113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Selection process</a:t>
            </a:r>
          </a:p>
          <a:p>
            <a:r>
              <a:rPr lang="en-US" sz="825" dirty="0"/>
              <a:t>Conferences</a:t>
            </a:r>
          </a:p>
          <a:p>
            <a:r>
              <a:rPr lang="en-US" sz="825" dirty="0"/>
              <a:t>Peer Review</a:t>
            </a:r>
          </a:p>
          <a:p>
            <a:r>
              <a:rPr lang="en-US" sz="825" dirty="0"/>
              <a:t>Publication Board </a:t>
            </a:r>
          </a:p>
          <a:p>
            <a:r>
              <a:rPr lang="en-US" sz="825" dirty="0"/>
              <a:t>MS Development</a:t>
            </a:r>
          </a:p>
          <a:p>
            <a:r>
              <a:rPr lang="en-US" sz="825" dirty="0"/>
              <a:t>Author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033" y="2270268"/>
            <a:ext cx="1126067" cy="155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Display markup &amp; composition</a:t>
            </a:r>
          </a:p>
          <a:p>
            <a:r>
              <a:rPr lang="en-US" sz="825" dirty="0"/>
              <a:t>Interior Design</a:t>
            </a:r>
          </a:p>
          <a:p>
            <a:r>
              <a:rPr lang="en-US" sz="825" dirty="0"/>
              <a:t>Illus. preparation</a:t>
            </a:r>
          </a:p>
          <a:p>
            <a:r>
              <a:rPr lang="en-US" sz="825" dirty="0"/>
              <a:t>Suppl. materials prep</a:t>
            </a:r>
          </a:p>
          <a:p>
            <a:r>
              <a:rPr lang="en-US" sz="825" dirty="0"/>
              <a:t>Cover design &amp;</a:t>
            </a:r>
          </a:p>
          <a:p>
            <a:r>
              <a:rPr lang="en-US" sz="825" dirty="0"/>
              <a:t>Image permissions</a:t>
            </a:r>
          </a:p>
          <a:p>
            <a:r>
              <a:rPr lang="en-US" sz="825" dirty="0"/>
              <a:t>Author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4198" y="2274501"/>
            <a:ext cx="1126067" cy="113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Digital file prep</a:t>
            </a:r>
          </a:p>
          <a:p>
            <a:r>
              <a:rPr lang="en-US" sz="825" dirty="0"/>
              <a:t>Digital asset mgmt.</a:t>
            </a:r>
          </a:p>
          <a:p>
            <a:r>
              <a:rPr lang="en-US" sz="825" dirty="0"/>
              <a:t>File conversion</a:t>
            </a:r>
          </a:p>
          <a:p>
            <a:r>
              <a:rPr lang="en-US" sz="825" dirty="0"/>
              <a:t>File distribution</a:t>
            </a:r>
          </a:p>
          <a:p>
            <a:r>
              <a:rPr lang="en-US" sz="825" dirty="0"/>
              <a:t>File preservation</a:t>
            </a:r>
          </a:p>
          <a:p>
            <a:r>
              <a:rPr lang="en-US" sz="825" dirty="0"/>
              <a:t>Author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7631" y="2274501"/>
            <a:ext cx="1240369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Catalog preparation</a:t>
            </a:r>
          </a:p>
          <a:p>
            <a:r>
              <a:rPr lang="en-US" sz="825" dirty="0"/>
              <a:t>Advertising</a:t>
            </a:r>
          </a:p>
          <a:p>
            <a:r>
              <a:rPr lang="en-US" sz="825" dirty="0"/>
              <a:t>Publicity</a:t>
            </a:r>
          </a:p>
          <a:p>
            <a:r>
              <a:rPr lang="en-US" sz="825" dirty="0"/>
              <a:t>Catalog and jacket copywriting</a:t>
            </a:r>
          </a:p>
          <a:p>
            <a:r>
              <a:rPr lang="en-US" sz="825" dirty="0"/>
              <a:t>Website, </a:t>
            </a:r>
            <a:r>
              <a:rPr lang="en-US" sz="825" dirty="0" err="1"/>
              <a:t>emarketing</a:t>
            </a:r>
            <a:endParaRPr lang="en-US" sz="825" dirty="0"/>
          </a:p>
          <a:p>
            <a:r>
              <a:rPr lang="en-US" sz="825" dirty="0"/>
              <a:t>Title-specific </a:t>
            </a:r>
            <a:r>
              <a:rPr lang="en-US" sz="825" dirty="0" err="1"/>
              <a:t>emarketing</a:t>
            </a:r>
            <a:endParaRPr lang="en-US" sz="825" dirty="0"/>
          </a:p>
          <a:p>
            <a:r>
              <a:rPr lang="en-US" sz="825" dirty="0"/>
              <a:t>Social media</a:t>
            </a:r>
          </a:p>
          <a:p>
            <a:r>
              <a:rPr lang="en-US" sz="825" dirty="0"/>
              <a:t>Discovery metadata</a:t>
            </a:r>
          </a:p>
          <a:p>
            <a:r>
              <a:rPr lang="en-US" sz="825" dirty="0"/>
              <a:t>Review copy admin</a:t>
            </a:r>
          </a:p>
          <a:p>
            <a:r>
              <a:rPr lang="en-US" sz="825" dirty="0"/>
              <a:t>Awards admin</a:t>
            </a:r>
          </a:p>
          <a:p>
            <a:r>
              <a:rPr lang="en-US" sz="825" dirty="0"/>
              <a:t>Conferences, exhibits</a:t>
            </a:r>
          </a:p>
          <a:p>
            <a:r>
              <a:rPr lang="en-US" sz="825" dirty="0"/>
              <a:t>Direct Mail (print/ Email)</a:t>
            </a:r>
          </a:p>
          <a:p>
            <a:r>
              <a:rPr lang="en-US" sz="825" dirty="0"/>
              <a:t>Author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5366" y="2270266"/>
            <a:ext cx="1126067" cy="82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Sales calls</a:t>
            </a:r>
          </a:p>
          <a:p>
            <a:r>
              <a:rPr lang="en-US" sz="825" dirty="0"/>
              <a:t>Online distribution, Vendor relationships</a:t>
            </a:r>
          </a:p>
          <a:p>
            <a:endParaRPr lang="en-US" sz="825" dirty="0"/>
          </a:p>
        </p:txBody>
      </p:sp>
      <p:sp>
        <p:nvSpPr>
          <p:cNvPr id="2" name="TextBox 1"/>
          <p:cNvSpPr txBox="1"/>
          <p:nvPr/>
        </p:nvSpPr>
        <p:spPr>
          <a:xfrm>
            <a:off x="1752601" y="262467"/>
            <a:ext cx="5105399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 Stages in the Publishing Process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67335" y="723901"/>
            <a:ext cx="8007013" cy="457200"/>
          </a:xfrm>
          <a:solidFill>
            <a:srgbClr val="00003A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findings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7335" y="1814769"/>
            <a:ext cx="713569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Acquisitions is a major expense, both due to time spent and level of staff in those roles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Even with outsourcing, many staff play a role in quality assurance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Each department cited not just technical aspects of complexity in driving cost, but degree of author support needed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67335" y="723901"/>
            <a:ext cx="8007013" cy="457200"/>
          </a:xfrm>
          <a:solidFill>
            <a:srgbClr val="00003A"/>
          </a:solidFill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WHAT DOES THIS MEAN FOR a pricing model?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7335" y="1814769"/>
            <a:ext cx="7772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Cost is not the same as price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Presses will want to use this data to guide their own process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Establishing pricing will bring in estimates of potential revenue and other subsidy as well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945476" cy="1130300"/>
          </a:xfrm>
        </p:spPr>
        <p:txBody>
          <a:bodyPr/>
          <a:lstStyle/>
          <a:p>
            <a:r>
              <a:rPr lang="en-US" dirty="0" smtClean="0"/>
              <a:t>What to keep and what </a:t>
            </a:r>
            <a:r>
              <a:rPr lang="en-US" smtClean="0"/>
              <a:t>to change?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presses loved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Knowing range of costs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Seeing costs, </a:t>
            </a:r>
            <a:r>
              <a:rPr lang="en-US" b="1" dirty="0" smtClean="0">
                <a:solidFill>
                  <a:srgbClr val="FFFF00"/>
                </a:solidFill>
              </a:rPr>
              <a:t>particularly staff time</a:t>
            </a:r>
            <a:r>
              <a:rPr lang="en-US" dirty="0" smtClean="0">
                <a:solidFill>
                  <a:schemeClr val="tx1"/>
                </a:solidFill>
              </a:rPr>
              <a:t>, broken out by department and activity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Staff-level discussions about process, obstacles, and perceived value were very revealing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and didn’t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54909" y="946545"/>
            <a:ext cx="3696891" cy="25458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System of gathering data too complicated at the staff level for several reasons: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Staff found the questions difficult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more comfortable estimating than others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 to think about monographs as as a separate category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Logistics: laptops not always on hand; not all staff use Excel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19" y="425597"/>
            <a:ext cx="7726115" cy="818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P+L Tool</a:t>
            </a:r>
            <a:r>
              <a:rPr lang="is-IS" dirty="0" smtClean="0"/>
              <a:t>…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425" y="1555996"/>
            <a:ext cx="6142982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Mellon-funded project to create a simple </a:t>
            </a:r>
            <a:r>
              <a:rPr lang="en-US" dirty="0"/>
              <a:t>tool </a:t>
            </a:r>
            <a:r>
              <a:rPr lang="en-US" dirty="0" smtClean="0"/>
              <a:t>so that presses can determine </a:t>
            </a:r>
            <a:r>
              <a:rPr lang="en-US" dirty="0"/>
              <a:t>cost per </a:t>
            </a:r>
            <a:r>
              <a:rPr lang="en-US" dirty="0" smtClean="0"/>
              <a:t>book for themselves</a:t>
            </a:r>
            <a:endParaRPr lang="en-US" dirty="0"/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Provide written guidance </a:t>
            </a:r>
            <a:r>
              <a:rPr lang="en-US" dirty="0" smtClean="0"/>
              <a:t>for presses to host conversations with staff as part of the process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Offer </a:t>
            </a:r>
            <a:r>
              <a:rPr lang="en-US" dirty="0" smtClean="0"/>
              <a:t>clear, easy-to-digest outputs to help presses make use of this data, when considering their own operations and when expressing their costs to others.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00" y="130503"/>
            <a:ext cx="1251450" cy="10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19" y="425597"/>
            <a:ext cx="7726115" cy="818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GATHERING THE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425" y="1963622"/>
            <a:ext cx="3487917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Lots of questions</a:t>
            </a:r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Staff completed sheets, on paper, Excel,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Output difficult to visually interpret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20 titles, strict definition of “monograph”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3144" y="1322024"/>
            <a:ext cx="2140563" cy="3554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4430" y="1950767"/>
            <a:ext cx="34879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Fewer questions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Staff or Biz </a:t>
            </a:r>
            <a:r>
              <a:rPr lang="en-US" dirty="0" err="1" smtClean="0"/>
              <a:t>Mgr</a:t>
            </a:r>
            <a:r>
              <a:rPr lang="en-US" dirty="0" smtClean="0"/>
              <a:t> may complete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Results will be clearly displayed</a:t>
            </a:r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10 or fewer titles; press can establish its own definition, based on the data they require</a:t>
            </a:r>
          </a:p>
          <a:p>
            <a:pPr marL="628650" lvl="1" indent="-310896"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2131" y="1320187"/>
            <a:ext cx="2561035" cy="3554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19" y="425597"/>
            <a:ext cx="7726115" cy="818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final outputs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425" y="1963622"/>
            <a:ext cx="3487917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Synthesis of data captured at staff, </a:t>
            </a:r>
            <a:r>
              <a:rPr lang="en-US" dirty="0" err="1" smtClean="0"/>
              <a:t>dept</a:t>
            </a:r>
            <a:r>
              <a:rPr lang="en-US" dirty="0" smtClean="0"/>
              <a:t>, and press level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Snapshot of average costs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Visualizations of key measures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0261" y="1322024"/>
            <a:ext cx="2052431" cy="3554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DASHBOARD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4430" y="1950767"/>
            <a:ext cx="3487917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A per-title cost estimate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To use when seeking subsidy</a:t>
            </a:r>
            <a:endParaRPr lang="en-US" dirty="0"/>
          </a:p>
          <a:p>
            <a:pPr marL="628650" lvl="1" indent="-310896" algn="l">
              <a:buFont typeface="Wingdings" charset="2"/>
              <a:buChar char="§"/>
            </a:pPr>
            <a:r>
              <a:rPr lang="en-US" dirty="0" smtClean="0"/>
              <a:t>Should be easy to read, transparent, and clear to those not necessarily in publishing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2131" y="1320187"/>
            <a:ext cx="2561035" cy="3554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COST STATEMENT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_costing workbook_April_5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r="13909" b="15393"/>
          <a:stretch/>
        </p:blipFill>
        <p:spPr>
          <a:xfrm>
            <a:off x="73826" y="51391"/>
            <a:ext cx="8333242" cy="49278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000_costing workbook_April_5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r="13909" b="15393"/>
          <a:stretch/>
        </p:blipFill>
        <p:spPr>
          <a:xfrm>
            <a:off x="73826" y="215697"/>
            <a:ext cx="8333242" cy="49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758" y="1801579"/>
            <a:ext cx="7027471" cy="18235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Strategic consulting, research and training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Focus on business models, marketing strategy and product development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Reports, case studies and tools freely available on website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Customized training and workshops for project teams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" y="4781324"/>
            <a:ext cx="3602516" cy="33916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blueskytoblueprint.com/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39040" cy="1096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839040" cy="10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196795"/>
            <a:ext cx="7982426" cy="4589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1" y="349195"/>
            <a:ext cx="7982426" cy="45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20" y="216274"/>
            <a:ext cx="6940880" cy="818358"/>
          </a:xfrm>
        </p:spPr>
        <p:txBody>
          <a:bodyPr>
            <a:normAutofit/>
          </a:bodyPr>
          <a:lstStyle/>
          <a:p>
            <a:r>
              <a:rPr lang="en-US" dirty="0" smtClean="0"/>
              <a:t>Implications for library publishers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5520" y="883604"/>
            <a:ext cx="7263405" cy="39646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Importance of transparency in terms of costs, in terms of activities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“OVERHEAD”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cost driven by the work</a:t>
            </a:r>
            <a:r>
              <a:rPr lang="is-IS" dirty="0" smtClean="0">
                <a:solidFill>
                  <a:schemeClr val="tx1"/>
                </a:solidFill>
              </a:rPr>
              <a:t>…. 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is-IS" dirty="0" smtClean="0">
                <a:solidFill>
                  <a:schemeClr val="tx1"/>
                </a:solidFill>
              </a:rPr>
              <a:t>r by the institution and tradition?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a new, digital-first press</a:t>
            </a:r>
            <a:r>
              <a:rPr lang="is-IS" dirty="0" smtClean="0">
                <a:solidFill>
                  <a:schemeClr val="tx1"/>
                </a:solidFill>
              </a:rPr>
              <a:t>… what will costs look like?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 (would) your costs compare?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Do you do all these activities now? 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Could </a:t>
            </a:r>
            <a:r>
              <a:rPr lang="en-US" dirty="0">
                <a:solidFill>
                  <a:schemeClr val="tx1"/>
                </a:solidFill>
              </a:rPr>
              <a:t>you do them for less?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 do you need to start doing more things?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19" y="425597"/>
            <a:ext cx="7726115" cy="818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r>
              <a:rPr lang="is-I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425" y="1555996"/>
            <a:ext cx="6142982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Finishing the ‘plumbing’!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Testing the tool – any takers?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Sharing publicly by Q3</a:t>
            </a:r>
            <a:r>
              <a:rPr lang="is-I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758" y="1801579"/>
            <a:ext cx="7027471" cy="18235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Strategic consulting, research and training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Focus on business models, marketing strategy and product development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Reports, case studies and tools freely available on website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Customized training and workshops for project teams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" y="4781324"/>
            <a:ext cx="3602516" cy="33916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blueskytoblueprint.com/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39040" cy="1096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839040" cy="10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75" y="1777577"/>
            <a:ext cx="6584043" cy="314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3-day Intensive workshop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Create or refine the sustainability strategy of your innovative initiative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Identify and test assumptions concerning goals, audience, competition, costs, revenue, and other forms of non-financial support.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Limited to 8 teams of 2, from publishers, libraries, societies and  academia.</a:t>
            </a:r>
          </a:p>
          <a:p>
            <a:pPr marL="171450" indent="-310896" algn="l">
              <a:buFont typeface="Wingdings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Apply at </a:t>
            </a:r>
            <a:r>
              <a:rPr lang="en-US" dirty="0" err="1" smtClean="0">
                <a:latin typeface="+mn-lt"/>
              </a:rPr>
              <a:t>blueskytoblueprint.com</a:t>
            </a:r>
            <a:endParaRPr lang="en-US" dirty="0" smtClean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71703" y="848813"/>
            <a:ext cx="6876154" cy="630712"/>
          </a:xfrm>
          <a:solidFill>
            <a:srgbClr val="00003A"/>
          </a:solidFill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BUSINESS MODEL BOOTCAMP</a:t>
            </a:r>
            <a:br>
              <a:rPr lang="en-US" sz="3100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000" dirty="0" smtClean="0">
                <a:solidFill>
                  <a:srgbClr val="FFFF00"/>
                </a:solidFill>
              </a:rPr>
              <a:t>AUGUST 8-10  -- </a:t>
            </a:r>
            <a:r>
              <a:rPr lang="en-US" sz="2000" dirty="0" err="1" smtClean="0">
                <a:solidFill>
                  <a:srgbClr val="FFFF00"/>
                </a:solidFill>
              </a:rPr>
              <a:t>chicago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800" dirty="0" smtClean="0">
                <a:hlinkClick r:id="rId3"/>
              </a:rPr>
              <a:t>http://blueskytoblueprint.com/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20911781">
            <a:off x="6841672" y="151797"/>
            <a:ext cx="2318657" cy="20247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August 8-10 @ Northwestern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0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6383" y="576272"/>
            <a:ext cx="8086683" cy="514350"/>
          </a:xfrm>
        </p:spPr>
        <p:txBody>
          <a:bodyPr/>
          <a:lstStyle/>
          <a:p>
            <a:r>
              <a:rPr lang="en-US" dirty="0" smtClean="0"/>
              <a:t>The monograph on the couch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596" y="1342777"/>
            <a:ext cx="5328558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/>
              <a:t>      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Today… </a:t>
            </a:r>
          </a:p>
          <a:p>
            <a:pPr marL="1600160" lvl="1" indent="-60323" algn="l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difficult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sales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environment, leading to low revenues and modest circulation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1600160" lvl="1" indent="-60323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pressure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from federal mandates to make publicly funded research freely available</a:t>
            </a:r>
          </a:p>
          <a:p>
            <a:pPr marL="1600160" lvl="1" indent="-60323" algn="l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evidence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from STEM journals that author-side payments can work</a:t>
            </a:r>
          </a:p>
          <a:p>
            <a:pPr marL="1600160" lvl="1" indent="-60323" algn="l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o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pportunity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for greater impact?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6383" y="576272"/>
            <a:ext cx="7827039" cy="5143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ould a supply-side model </a:t>
            </a:r>
            <a:br>
              <a:rPr lang="en-US" dirty="0" smtClean="0"/>
            </a:br>
            <a:r>
              <a:rPr lang="en-US" dirty="0" smtClean="0"/>
              <a:t>translate to books?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384" y="1743243"/>
            <a:ext cx="4639428" cy="2626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latin typeface="Calibri" charset="0"/>
                <a:ea typeface="Calibri" charset="0"/>
                <a:cs typeface="Calibri" charset="0"/>
              </a:rPr>
              <a:t>Several initiatives already in progress. </a:t>
            </a:r>
          </a:p>
          <a:p>
            <a:pPr algn="l"/>
            <a:r>
              <a:rPr lang="en-US" dirty="0">
                <a:latin typeface="Calibri" charset="0"/>
                <a:ea typeface="Calibri" charset="0"/>
                <a:cs typeface="Calibri" charset="0"/>
              </a:rPr>
              <a:t>Growing interest in a system-wide plan to subsidize Open Access scholarly monographs: </a:t>
            </a:r>
          </a:p>
          <a:p>
            <a:pPr marL="1825587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Author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pays?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1825587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Funder pays?</a:t>
            </a:r>
          </a:p>
          <a:p>
            <a:pPr marL="1825587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University pays?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6383" y="576272"/>
            <a:ext cx="7827039" cy="514350"/>
          </a:xfrm>
        </p:spPr>
        <p:txBody>
          <a:bodyPr/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747" y="943135"/>
            <a:ext cx="7906062" cy="31447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What would the cost per book actually be?</a:t>
            </a:r>
          </a:p>
          <a:p>
            <a:pPr algn="l"/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Who would determine how the funding was distributed and how?</a:t>
            </a:r>
          </a:p>
          <a:p>
            <a:pPr algn="l"/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How might faculty respond to </a:t>
            </a:r>
            <a:r>
              <a:rPr lang="en-US" sz="2100" dirty="0" smtClean="0">
                <a:latin typeface="Calibri" charset="0"/>
                <a:ea typeface="Calibri" charset="0"/>
                <a:cs typeface="Calibri" charset="0"/>
              </a:rPr>
              <a:t>this? Administrators</a:t>
            </a:r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algn="l"/>
            <a:endParaRPr lang="en-US" sz="2100" b="1" dirty="0"/>
          </a:p>
          <a:p>
            <a:pPr algn="l"/>
            <a:r>
              <a:rPr lang="en-US" sz="2100" b="1" dirty="0"/>
              <a:t>What implications might this have for </a:t>
            </a:r>
            <a:r>
              <a:rPr lang="en-US" sz="2100" b="1" dirty="0" smtClean="0"/>
              <a:t>libraries?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4447607" y="2433251"/>
            <a:ext cx="248787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9592" y="2433251"/>
            <a:ext cx="312906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145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20" y="216274"/>
            <a:ext cx="6400800" cy="818358"/>
          </a:xfrm>
        </p:spPr>
        <p:txBody>
          <a:bodyPr/>
          <a:lstStyle/>
          <a:p>
            <a:r>
              <a:rPr lang="en-US" dirty="0" smtClean="0"/>
              <a:t>MELLON-FUNDED STUDY (2016)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25920" y="1327127"/>
            <a:ext cx="3700859" cy="27114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study of 20 presses, 20 titles each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Onsite visits to gather staff-level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on all stages of the publishing process</a:t>
            </a:r>
            <a:r>
              <a:rPr lang="is-IS" dirty="0" smtClean="0">
                <a:solidFill>
                  <a:schemeClr val="tx1"/>
                </a:solidFill>
              </a:rPr>
              <a:t>… including staff, direct and overheads.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86" y="4698331"/>
            <a:ext cx="7569484" cy="445294"/>
          </a:xfrm>
          <a:solidFill>
            <a:schemeClr val="tx1"/>
          </a:solidFill>
        </p:spPr>
        <p:txBody>
          <a:bodyPr/>
          <a:lstStyle/>
          <a:p>
            <a:r>
              <a:rPr lang="en-US" sz="1200" dirty="0" smtClean="0"/>
              <a:t>Available at: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www.sr.ithaka.org/wp-content/uploads/2016/02/SR_Report_Costs_Publishing_Monographs020516.pdf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7" y="1181525"/>
            <a:ext cx="2443767" cy="317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77" y="1181524"/>
            <a:ext cx="2443767" cy="31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520" y="216274"/>
            <a:ext cx="6613410" cy="818358"/>
          </a:xfrm>
        </p:spPr>
        <p:txBody>
          <a:bodyPr>
            <a:normAutofit/>
          </a:bodyPr>
          <a:lstStyle/>
          <a:p>
            <a:r>
              <a:rPr lang="en-US" smtClean="0"/>
              <a:t>The study’s innovations </a:t>
            </a:r>
            <a:r>
              <a:rPr lang="en-US" dirty="0" err="1" smtClean="0"/>
              <a:t>incLuded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5520" y="1327127"/>
            <a:ext cx="6901259" cy="30796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Encouraging presses to isolate costs for monograph 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Developing a cost for STAFF 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Including time-spent, not just in publication year, but lifetime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Taking into account relative time spent on simple v complex titles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Weighting G+A and Departmental overhead, based on time spent on monographs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Defining notion of cost tiers – basic, full cost and full cost plus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8588"/>
              </p:ext>
            </p:extLst>
          </p:nvPr>
        </p:nvGraphicFramePr>
        <p:xfrm>
          <a:off x="820603" y="1374110"/>
          <a:ext cx="6990354" cy="3234144"/>
        </p:xfrm>
        <a:graphic>
          <a:graphicData uri="http://schemas.openxmlformats.org/drawingml/2006/table">
            <a:tbl>
              <a:tblPr>
                <a:effectLst>
                  <a:outerShdw blurRad="50800" dist="50800" dir="5400000" sx="17000" sy="17000" algn="ctr" rotWithShape="0">
                    <a:schemeClr val="tx1"/>
                  </a:outerShdw>
                </a:effectLst>
              </a:tblPr>
              <a:tblGrid>
                <a:gridCol w="830821"/>
                <a:gridCol w="1823986"/>
                <a:gridCol w="916767"/>
                <a:gridCol w="907218"/>
                <a:gridCol w="830821"/>
                <a:gridCol w="830821"/>
                <a:gridCol w="849920"/>
              </a:tblGrid>
              <a:tr h="49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cost per title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 PLUS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Acquisitions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$5,891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$15,565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$23,391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$26,022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$28,637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$764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$2,561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$4,098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OH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Time, overhead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Direct costs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Acquisitions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$3,132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$1,417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Press-Level Overhead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G+A and Departmental Overheads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In-kind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 &amp; Department 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$1,523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Title-level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$1,091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4"/>
          <p:cNvSpPr txBox="1">
            <a:spLocks/>
          </p:cNvSpPr>
          <p:nvPr/>
        </p:nvSpPr>
        <p:spPr>
          <a:xfrm>
            <a:off x="664913" y="433698"/>
            <a:ext cx="8007013" cy="457200"/>
          </a:xfrm>
          <a:prstGeom prst="rect">
            <a:avLst/>
          </a:prstGeom>
          <a:solidFill>
            <a:srgbClr val="00003A"/>
          </a:solidFill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2700" dirty="0" smtClean="0"/>
              <a:t>COST TIERS</a:t>
            </a:r>
            <a:r>
              <a:rPr lang="is-IS" sz="2700" dirty="0" smtClean="0"/>
              <a:t>…</a:t>
            </a:r>
            <a:r>
              <a:rPr lang="en-US" sz="2700" dirty="0" smtClean="0"/>
              <a:t>in more detail 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819150" y="4769529"/>
            <a:ext cx="744855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Average Cost per title, University of Michigan Press, FY2014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0400" y="3744941"/>
            <a:ext cx="7488000" cy="863313"/>
          </a:xfrm>
          <a:prstGeom prst="rect">
            <a:avLst/>
          </a:prstGeom>
          <a:solidFill>
            <a:srgbClr val="00003A"/>
          </a:solidFill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4400" y="828000"/>
            <a:ext cx="1792800" cy="3167021"/>
          </a:xfrm>
          <a:prstGeom prst="rect">
            <a:avLst/>
          </a:prstGeom>
          <a:solidFill>
            <a:srgbClr val="00003A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8588"/>
              </p:ext>
            </p:extLst>
          </p:nvPr>
        </p:nvGraphicFramePr>
        <p:xfrm>
          <a:off x="820603" y="1374110"/>
          <a:ext cx="6990354" cy="3234144"/>
        </p:xfrm>
        <a:graphic>
          <a:graphicData uri="http://schemas.openxmlformats.org/drawingml/2006/table">
            <a:tbl>
              <a:tblPr>
                <a:effectLst>
                  <a:outerShdw blurRad="50800" dist="50800" dir="5400000" sx="17000" sy="17000" algn="ctr" rotWithShape="0">
                    <a:schemeClr val="tx1"/>
                  </a:outerShdw>
                </a:effectLst>
              </a:tblPr>
              <a:tblGrid>
                <a:gridCol w="830821"/>
                <a:gridCol w="1823986"/>
                <a:gridCol w="916767"/>
                <a:gridCol w="907218"/>
                <a:gridCol w="830821"/>
                <a:gridCol w="830821"/>
                <a:gridCol w="849920"/>
              </a:tblGrid>
              <a:tr h="49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cost per title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COST PLUS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Acquisitions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$5,891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$15,565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$23,391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$26,022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$28,637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$764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$2,561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 Activities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$4,098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OH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Staff Time, overhead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$4,694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Direct costs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Acquisitions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$3,132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Manuscript Editorial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$1,417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Marketing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Press-Level Overhead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G+A and Departmental Overheads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In-kind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 &amp; Department 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$1,523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$2,614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Title-level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$1,091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4"/>
          <p:cNvSpPr txBox="1">
            <a:spLocks/>
          </p:cNvSpPr>
          <p:nvPr/>
        </p:nvSpPr>
        <p:spPr>
          <a:xfrm>
            <a:off x="664913" y="433698"/>
            <a:ext cx="8007013" cy="457200"/>
          </a:xfrm>
          <a:prstGeom prst="rect">
            <a:avLst/>
          </a:prstGeom>
          <a:solidFill>
            <a:srgbClr val="00003A"/>
          </a:solidFill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2700" dirty="0" smtClean="0"/>
              <a:t>COST TIERS</a:t>
            </a:r>
            <a:r>
              <a:rPr lang="is-IS" sz="2700" dirty="0" smtClean="0"/>
              <a:t>…</a:t>
            </a:r>
            <a:r>
              <a:rPr lang="en-US" sz="2700" dirty="0" smtClean="0"/>
              <a:t>in more detail 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819150" y="4769529"/>
            <a:ext cx="744855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Average Cost per title, University of Michigan Press, FY2014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0400" y="4270541"/>
            <a:ext cx="7488000" cy="355482"/>
          </a:xfrm>
          <a:prstGeom prst="rect">
            <a:avLst/>
          </a:prstGeom>
          <a:solidFill>
            <a:srgbClr val="00003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9600" y="1252800"/>
            <a:ext cx="1792800" cy="3167021"/>
          </a:xfrm>
          <a:prstGeom prst="rect">
            <a:avLst/>
          </a:prstGeom>
          <a:solidFill>
            <a:srgbClr val="00003A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67182</TotalTime>
  <Words>1307</Words>
  <Application>Microsoft Macintosh PowerPoint</Application>
  <PresentationFormat>On-screen Show (16:9)</PresentationFormat>
  <Paragraphs>352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Rounded MT Bold</vt:lpstr>
      <vt:lpstr>Calibri</vt:lpstr>
      <vt:lpstr>Century Gothic</vt:lpstr>
      <vt:lpstr>Georgia</vt:lpstr>
      <vt:lpstr>Wingdings</vt:lpstr>
      <vt:lpstr>Wingdings 3</vt:lpstr>
      <vt:lpstr>Arial</vt:lpstr>
      <vt:lpstr>Slice</vt:lpstr>
      <vt:lpstr>THE Cost(s) of PUBLISHING MONOGRAPHS </vt:lpstr>
      <vt:lpstr> blueskytoblueprint.com/  </vt:lpstr>
      <vt:lpstr>The monograph on the couch</vt:lpstr>
      <vt:lpstr>could a supply-side model  translate to books? </vt:lpstr>
      <vt:lpstr>FIRST…</vt:lpstr>
      <vt:lpstr>MELLON-FUNDED STUDY (2016)</vt:lpstr>
      <vt:lpstr>The study’s innovations incLuded</vt:lpstr>
      <vt:lpstr>PowerPoint Presentation</vt:lpstr>
      <vt:lpstr>PowerPoint Presentation</vt:lpstr>
      <vt:lpstr>PowerPoint Presentation</vt:lpstr>
      <vt:lpstr>Average costs per title</vt:lpstr>
      <vt:lpstr>PowerPoint Presentation</vt:lpstr>
      <vt:lpstr>findings </vt:lpstr>
      <vt:lpstr>WHAT DOES THIS MEAN FOR a pricing model? </vt:lpstr>
      <vt:lpstr>What to keep and what to change?</vt:lpstr>
      <vt:lpstr>NEW P+L Tool…  </vt:lpstr>
      <vt:lpstr>GATHERING THE DATA </vt:lpstr>
      <vt:lpstr>Two final outputs </vt:lpstr>
      <vt:lpstr>PowerPoint Presentation</vt:lpstr>
      <vt:lpstr>PowerPoint Presentation</vt:lpstr>
      <vt:lpstr>Implications for library publishers</vt:lpstr>
      <vt:lpstr>Next steps… </vt:lpstr>
      <vt:lpstr> blueskytoblueprint.com/  </vt:lpstr>
      <vt:lpstr>BUSINESS MODEL BOOTCAMP AUGUST 8-10  -- chicago http://blueskytoblueprint.com/ </vt:lpstr>
    </vt:vector>
  </TitlesOfParts>
  <Manager/>
  <Company>TowerGroup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travis_laptop</dc:creator>
  <cp:keywords/>
  <dc:description/>
  <cp:lastModifiedBy>NMaron</cp:lastModifiedBy>
  <cp:revision>1153</cp:revision>
  <cp:lastPrinted>2016-04-01T15:43:59Z</cp:lastPrinted>
  <dcterms:created xsi:type="dcterms:W3CDTF">2008-09-30T19:00:16Z</dcterms:created>
  <dcterms:modified xsi:type="dcterms:W3CDTF">2016-05-19T17:51:04Z</dcterms:modified>
  <cp:category/>
</cp:coreProperties>
</file>