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Economica"/>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Economica-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direct.com/science/article/pii/S0099133316300180" TargetMode="External"/><Relationship Id="rId3" Type="http://schemas.openxmlformats.org/officeDocument/2006/relationships/hyperlink" Target="https://www.aacu.org/publications-research/periodicals/internships-high-impact-practice-some-reflections-quality" TargetMode="External"/><Relationship Id="rId4" Type="http://schemas.openxmlformats.org/officeDocument/2006/relationships/hyperlink" Target="http://collaborativelibrarianship.org/index.php/jocl/article/viewArticle/92" TargetMode="External"/><Relationship Id="rId5" Type="http://schemas.openxmlformats.org/officeDocument/2006/relationships/hyperlink" Target="https://www.aacu.org/publications-research/periodicals/new-research-internships-and-experiential-learning-program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ashingtonpost.com/people/danielle-douglas" TargetMode="External"/><Relationship Id="rId3" Type="http://schemas.openxmlformats.org/officeDocument/2006/relationships/hyperlink" Target="https://www.flickr.com/photos/smemon/6014438906/sizes/l" TargetMode="External"/><Relationship Id="rId4" Type="http://schemas.openxmlformats.org/officeDocument/2006/relationships/hyperlink" Target="https://seanmacentee.com/unpaid-internships-slavery-or-opportunit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ublishersweekly.com/pw/by-topic/industry-news/publisher-news/article/69653-why-publishing-is-so-white.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foreverdigital/2491201910/sizes/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Introductions</a:t>
            </a:r>
          </a:p>
          <a:p>
            <a:pPr lvl="0">
              <a:spcBef>
                <a:spcPts val="0"/>
              </a:spcBef>
              <a:buNone/>
            </a:pPr>
            <a:r>
              <a:rPr lang="en"/>
              <a:t>Good afternoon &amp; thank you for joining us. My name is Jane Nichols and I am an Instruction &amp; Emerging Technologies librarian @ Oregon State University; which basically means I provide instruction, primarily to OSU’s College of Liberal Arts and I work with emerging tech, such as our digital publishing program-one slice of our overall suite of publishing services. I’m joined by Korey who will introduce himself. </a:t>
            </a:r>
          </a:p>
          <a:p>
            <a:pPr lvl="0">
              <a:spcBef>
                <a:spcPts val="0"/>
              </a:spcBef>
              <a:buNone/>
            </a:pPr>
            <a:r>
              <a:rPr lang="en"/>
              <a:t>Today we wanted to talk about students and one form of experiential learning &amp; high impact practices, internships, in the context of library publishing services. As you likely know publishers both at university and elsewhere rely on this form of student labor whether for credit, paid or even unpaid. We wanted to discuss students as interns in our broader community to consider whether our practices align with experiential learning and high impact practices and how our programs might amplify student voices. As we proceed today we will intersperse time for structured discussion and activities so we can learn from each other.</a:t>
            </a:r>
          </a:p>
          <a:p>
            <a:pPr lvl="0">
              <a:spcBef>
                <a:spcPts val="0"/>
              </a:spcBef>
              <a:buNone/>
            </a:pPr>
            <a:r>
              <a:rPr lang="en"/>
              <a:t>2:45-4pm Thursday May 19, 2016</a:t>
            </a:r>
          </a:p>
          <a:p>
            <a:pPr lvl="0">
              <a:spcBef>
                <a:spcPts val="0"/>
              </a:spcBef>
              <a:buNone/>
            </a:pPr>
            <a:r>
              <a:t/>
            </a:r>
            <a:endParaRPr/>
          </a:p>
          <a:p>
            <a:pPr lvl="0">
              <a:spcBef>
                <a:spcPts val="0"/>
              </a:spcBef>
              <a:buNone/>
            </a:pPr>
            <a:r>
              <a:rPr lang="en" sz="1200" u="sng">
                <a:solidFill>
                  <a:schemeClr val="hlink"/>
                </a:solidFill>
                <a:highlight>
                  <a:srgbClr val="FFFFFF"/>
                </a:highlight>
                <a:hlinkClick r:id="rId2"/>
              </a:rPr>
              <a:t>http://www.sciencedirect.com/science/article/pii/S0099133316300180</a:t>
            </a:r>
          </a:p>
          <a:p>
            <a:pPr lvl="0">
              <a:spcBef>
                <a:spcPts val="0"/>
              </a:spcBef>
              <a:buNone/>
            </a:pPr>
            <a:r>
              <a:t/>
            </a:r>
            <a:endParaRPr sz="1200">
              <a:highlight>
                <a:srgbClr val="FFFFFF"/>
              </a:highlight>
            </a:endParaRPr>
          </a:p>
          <a:p>
            <a:pPr lvl="0">
              <a:lnSpc>
                <a:spcPct val="115000"/>
              </a:lnSpc>
              <a:spcBef>
                <a:spcPts val="0"/>
              </a:spcBef>
              <a:buNone/>
            </a:pPr>
            <a:r>
              <a:rPr lang="en">
                <a:latin typeface="Calibri"/>
                <a:ea typeface="Calibri"/>
                <a:cs typeface="Calibri"/>
                <a:sym typeface="Calibri"/>
              </a:rPr>
              <a:t>George Kuh’s 2008 report </a:t>
            </a:r>
            <a:r>
              <a:rPr i="1" lang="en">
                <a:latin typeface="Calibri"/>
                <a:ea typeface="Calibri"/>
                <a:cs typeface="Calibri"/>
                <a:sym typeface="Calibri"/>
              </a:rPr>
              <a:t>High-Impact Educational Practices: What They Are, Who Has Access to Them, and Why They Matter</a:t>
            </a:r>
            <a:r>
              <a:rPr lang="en">
                <a:latin typeface="Calibri"/>
                <a:ea typeface="Calibri"/>
                <a:cs typeface="Calibri"/>
                <a:sym typeface="Calibri"/>
              </a:rPr>
              <a:t>, demonstrated the link between high impact practices, experiential learning and student success. Since then, libraries, as part of their parent institutions, have joined the discussion on ways to offer experiential learning opportunities. One long-standing practice is through student internships. Library publishing programs have readily adopted student interns to advance their work; however, such internships are often ad hoc, focusing less on student learning outcomes and more on production and project completion. With Kuh’s call to foreground high impact practices and experiential learning to advance student success, it is worthwhile to revisit library publishing internships and develop programmatic models.</a:t>
            </a:r>
          </a:p>
          <a:p>
            <a:pPr lvl="0">
              <a:lnSpc>
                <a:spcPct val="115000"/>
              </a:lnSpc>
              <a:spcBef>
                <a:spcPts val="0"/>
              </a:spcBef>
              <a:buNone/>
            </a:pPr>
            <a:r>
              <a:rPr lang="en">
                <a:latin typeface="Calibri"/>
                <a:ea typeface="Calibri"/>
                <a:cs typeface="Calibri"/>
                <a:sym typeface="Calibri"/>
              </a:rPr>
              <a:t> </a:t>
            </a:r>
          </a:p>
          <a:p>
            <a:pPr lvl="0">
              <a:lnSpc>
                <a:spcPct val="115000"/>
              </a:lnSpc>
              <a:spcBef>
                <a:spcPts val="0"/>
              </a:spcBef>
              <a:buNone/>
            </a:pPr>
            <a:r>
              <a:rPr lang="en">
                <a:latin typeface="Calibri"/>
                <a:ea typeface="Calibri"/>
                <a:cs typeface="Calibri"/>
                <a:sym typeface="Calibri"/>
              </a:rPr>
              <a:t>OSU Libraries Publishing began offering internships as one way to firmly link the program to the library and university teaching mission. Along the way, questions about implementation surfaced. We will consider what best practices are emerging and examine current internship models within library publishing, digital scholarship centers, and academic libraries more broadly. We will also explore what counts as a successful internship (and from whose perspective) and look at some effective ways to evaluate and assess students’ experiences. By focusing on student impact, we aim to broaden the discussion around creating a successful library publishing program. Join us to discuss how library publishing programs can create intentional, meaningful internships.</a:t>
            </a:r>
          </a:p>
          <a:p>
            <a:pPr lvl="0">
              <a:lnSpc>
                <a:spcPct val="115000"/>
              </a:lnSpc>
              <a:spcBef>
                <a:spcPts val="0"/>
              </a:spcBef>
              <a:buNone/>
            </a:pPr>
            <a:r>
              <a:rPr lang="en">
                <a:latin typeface="Calibri"/>
                <a:ea typeface="Calibri"/>
                <a:cs typeface="Calibri"/>
                <a:sym typeface="Calibri"/>
              </a:rPr>
              <a:t> </a:t>
            </a:r>
          </a:p>
          <a:p>
            <a:pPr lvl="0">
              <a:lnSpc>
                <a:spcPct val="115000"/>
              </a:lnSpc>
              <a:spcBef>
                <a:spcPts val="0"/>
              </a:spcBef>
              <a:buNone/>
            </a:pPr>
            <a:r>
              <a:rPr lang="en">
                <a:latin typeface="Calibri"/>
                <a:ea typeface="Calibri"/>
                <a:cs typeface="Calibri"/>
                <a:sym typeface="Calibri"/>
              </a:rPr>
              <a:t>What are some examples of successful lib publishing outfits that utilize student interns?</a:t>
            </a:r>
          </a:p>
          <a:p>
            <a:pPr lvl="0">
              <a:lnSpc>
                <a:spcPct val="115000"/>
              </a:lnSpc>
              <a:spcBef>
                <a:spcPts val="0"/>
              </a:spcBef>
              <a:buNone/>
            </a:pPr>
            <a:r>
              <a:rPr lang="en">
                <a:latin typeface="Calibri"/>
                <a:ea typeface="Calibri"/>
                <a:cs typeface="Calibri"/>
                <a:sym typeface="Calibri"/>
              </a:rPr>
              <a:t>Why did we implement this program?</a:t>
            </a:r>
          </a:p>
          <a:p>
            <a:pPr lvl="0">
              <a:lnSpc>
                <a:spcPct val="115000"/>
              </a:lnSpc>
              <a:spcBef>
                <a:spcPts val="0"/>
              </a:spcBef>
              <a:buNone/>
            </a:pPr>
            <a:r>
              <a:rPr lang="en" sz="1000"/>
              <a:t>Internships are considered a “high impact practice” by the American Association of Universities and Colleges for numerous reasons including the opportunity for experiential learning, engagement with faculty, and (working with) r</a:t>
            </a:r>
            <a:r>
              <a:rPr lang="en" sz="1000">
                <a:highlight>
                  <a:srgbClr val="FFFF00"/>
                </a:highlight>
              </a:rPr>
              <a:t>esearching as a group with their peers</a:t>
            </a:r>
            <a:r>
              <a:rPr lang="en" sz="1000"/>
              <a:t>.</a:t>
            </a:r>
          </a:p>
          <a:p>
            <a:pPr lvl="0">
              <a:lnSpc>
                <a:spcPct val="115000"/>
              </a:lnSpc>
              <a:spcBef>
                <a:spcPts val="0"/>
              </a:spcBef>
              <a:buNone/>
            </a:pPr>
            <a:r>
              <a:rPr b="1" lang="en">
                <a:latin typeface="Calibri"/>
                <a:ea typeface="Calibri"/>
                <a:cs typeface="Calibri"/>
                <a:sym typeface="Calibri"/>
              </a:rPr>
              <a:t>Citations</a:t>
            </a:r>
          </a:p>
          <a:p>
            <a:pPr lvl="0">
              <a:lnSpc>
                <a:spcPct val="115000"/>
              </a:lnSpc>
              <a:spcBef>
                <a:spcPts val="0"/>
              </a:spcBef>
              <a:buNone/>
            </a:pPr>
            <a:r>
              <a:rPr lang="en">
                <a:latin typeface="Calibri"/>
                <a:ea typeface="Calibri"/>
                <a:cs typeface="Calibri"/>
                <a:sym typeface="Calibri"/>
              </a:rPr>
              <a:t>Kuh, George D. </a:t>
            </a:r>
            <a:r>
              <a:rPr i="1" lang="en">
                <a:latin typeface="Calibri"/>
                <a:ea typeface="Calibri"/>
                <a:cs typeface="Calibri"/>
                <a:sym typeface="Calibri"/>
              </a:rPr>
              <a:t>Excerpt from High-Impact Educational Practices: What They Are, Who Has Access to Them, and Why They Matter</a:t>
            </a:r>
            <a:r>
              <a:rPr lang="en">
                <a:latin typeface="Calibri"/>
                <a:ea typeface="Calibri"/>
                <a:cs typeface="Calibri"/>
                <a:sym typeface="Calibri"/>
              </a:rPr>
              <a:t>. Association of American Colleges and Universities, 2008.</a:t>
            </a:r>
          </a:p>
          <a:p>
            <a:pPr lvl="0">
              <a:lnSpc>
                <a:spcPct val="115000"/>
              </a:lnSpc>
              <a:spcBef>
                <a:spcPts val="0"/>
              </a:spcBef>
              <a:buNone/>
            </a:pPr>
            <a:r>
              <a:rPr lang="en">
                <a:latin typeface="Calibri"/>
                <a:ea typeface="Calibri"/>
                <a:cs typeface="Calibri"/>
                <a:sym typeface="Calibri"/>
              </a:rPr>
              <a:t> </a:t>
            </a:r>
          </a:p>
          <a:p>
            <a:pPr lvl="0">
              <a:lnSpc>
                <a:spcPct val="115000"/>
              </a:lnSpc>
              <a:spcBef>
                <a:spcPts val="0"/>
              </a:spcBef>
              <a:buNone/>
            </a:pPr>
            <a:r>
              <a:rPr lang="en">
                <a:latin typeface="Calibri"/>
                <a:ea typeface="Calibri"/>
                <a:cs typeface="Calibri"/>
                <a:sym typeface="Calibri"/>
              </a:rPr>
              <a:t>O’Neill, Nancy. "Internships as a high-impact practice: Some reflections on quality." </a:t>
            </a:r>
            <a:r>
              <a:rPr i="1" lang="en">
                <a:latin typeface="Calibri"/>
                <a:ea typeface="Calibri"/>
                <a:cs typeface="Calibri"/>
                <a:sym typeface="Calibri"/>
              </a:rPr>
              <a:t>Peer Review</a:t>
            </a:r>
            <a:r>
              <a:rPr lang="en">
                <a:latin typeface="Calibri"/>
                <a:ea typeface="Calibri"/>
                <a:cs typeface="Calibri"/>
                <a:sym typeface="Calibri"/>
              </a:rPr>
              <a:t> 12.4 (2010): 4-8. </a:t>
            </a:r>
            <a:r>
              <a:rPr lang="en" u="sng">
                <a:solidFill>
                  <a:srgbClr val="1155CC"/>
                </a:solidFill>
                <a:latin typeface="Calibri"/>
                <a:ea typeface="Calibri"/>
                <a:cs typeface="Calibri"/>
                <a:sym typeface="Calibri"/>
                <a:hlinkClick r:id="rId3"/>
              </a:rPr>
              <a:t>https://www.aacu.org/publications-research/periodicals/internships-high-impact-practice-some-reflections-quality</a:t>
            </a:r>
          </a:p>
          <a:p>
            <a:pPr lvl="0">
              <a:lnSpc>
                <a:spcPct val="115000"/>
              </a:lnSpc>
              <a:spcBef>
                <a:spcPts val="0"/>
              </a:spcBef>
              <a:buNone/>
            </a:pPr>
            <a:r>
              <a:t/>
            </a:r>
            <a:endParaRPr>
              <a:latin typeface="Calibri"/>
              <a:ea typeface="Calibri"/>
              <a:cs typeface="Calibri"/>
              <a:sym typeface="Calibri"/>
            </a:endParaRPr>
          </a:p>
          <a:p>
            <a:pPr lvl="0">
              <a:lnSpc>
                <a:spcPct val="115000"/>
              </a:lnSpc>
              <a:spcBef>
                <a:spcPts val="0"/>
              </a:spcBef>
              <a:buNone/>
            </a:pPr>
            <a:r>
              <a:rPr lang="en">
                <a:latin typeface="Calibri"/>
                <a:ea typeface="Calibri"/>
                <a:cs typeface="Calibri"/>
                <a:sym typeface="Calibri"/>
              </a:rPr>
              <a:t>York, Amy, Christy Groves, and William Black. "Enriching the academic experience: The library and experiential learning." </a:t>
            </a:r>
            <a:r>
              <a:rPr i="1" lang="en">
                <a:latin typeface="Calibri"/>
                <a:ea typeface="Calibri"/>
                <a:cs typeface="Calibri"/>
                <a:sym typeface="Calibri"/>
              </a:rPr>
              <a:t>Collaborative Librarianship</a:t>
            </a:r>
            <a:r>
              <a:rPr lang="en">
                <a:latin typeface="Calibri"/>
                <a:ea typeface="Calibri"/>
                <a:cs typeface="Calibri"/>
                <a:sym typeface="Calibri"/>
              </a:rPr>
              <a:t> 2.4 (2010): 193-203. </a:t>
            </a:r>
            <a:r>
              <a:rPr lang="en" u="sng">
                <a:solidFill>
                  <a:srgbClr val="1155CC"/>
                </a:solidFill>
                <a:latin typeface="Calibri"/>
                <a:ea typeface="Calibri"/>
                <a:cs typeface="Calibri"/>
                <a:sym typeface="Calibri"/>
                <a:hlinkClick r:id="rId4"/>
              </a:rPr>
              <a:t>http://collaborativelibrarianship.org/index.php/jocl/article/viewArticle/92</a:t>
            </a:r>
          </a:p>
          <a:p>
            <a:pPr lvl="0">
              <a:lnSpc>
                <a:spcPct val="115000"/>
              </a:lnSpc>
              <a:spcBef>
                <a:spcPts val="0"/>
              </a:spcBef>
              <a:buNone/>
            </a:pPr>
            <a:r>
              <a:t/>
            </a:r>
            <a:endParaRPr>
              <a:latin typeface="Calibri"/>
              <a:ea typeface="Calibri"/>
              <a:cs typeface="Calibri"/>
              <a:sym typeface="Calibri"/>
            </a:endParaRPr>
          </a:p>
          <a:p>
            <a:pPr lvl="0">
              <a:lnSpc>
                <a:spcPct val="115000"/>
              </a:lnSpc>
              <a:spcBef>
                <a:spcPts val="0"/>
              </a:spcBef>
              <a:buNone/>
            </a:pPr>
            <a:r>
              <a:t/>
            </a:r>
            <a:endParaRPr>
              <a:latin typeface="Calibri"/>
              <a:ea typeface="Calibri"/>
              <a:cs typeface="Calibri"/>
              <a:sym typeface="Calibri"/>
            </a:endParaRPr>
          </a:p>
          <a:p>
            <a:pPr lvl="0">
              <a:lnSpc>
                <a:spcPct val="115000"/>
              </a:lnSpc>
              <a:spcBef>
                <a:spcPts val="0"/>
              </a:spcBef>
              <a:buNone/>
            </a:pPr>
            <a:r>
              <a:rPr lang="en" sz="1000" u="sng">
                <a:solidFill>
                  <a:srgbClr val="1155CC"/>
                </a:solidFill>
                <a:hlinkClick r:id="rId5"/>
              </a:rPr>
              <a:t>https://www.aacu.org/publications-research/periodicals/new-research-internships-and-experiential-learning-programs</a:t>
            </a:r>
          </a:p>
          <a:p>
            <a:pPr lvl="0">
              <a:spcBef>
                <a:spcPts val="0"/>
              </a:spcBef>
              <a:buNone/>
            </a:pPr>
            <a:r>
              <a:t/>
            </a:r>
            <a:endParaRPr sz="1200">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Aaron Mauro at Penn State Behrend created an undergraduate research fellowship program giving students opportunity to create self-led DH projects.</a:t>
            </a:r>
          </a:p>
          <a:p>
            <a:pPr lvl="0">
              <a:spcBef>
                <a:spcPts val="0"/>
              </a:spcBef>
              <a:buNone/>
            </a:pPr>
            <a:r>
              <a:t/>
            </a:r>
            <a:endParaRPr/>
          </a:p>
          <a:p>
            <a:pPr lvl="0">
              <a:spcBef>
                <a:spcPts val="0"/>
              </a:spcBef>
              <a:buNone/>
            </a:pPr>
            <a:r>
              <a:rPr lang="en"/>
              <a:t>Students were involved at SCI in meta conversations around internships, evaluation, and assessment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How it helps people gain access to publishing or not</a:t>
            </a:r>
          </a:p>
          <a:p>
            <a:pPr lvl="0" rtl="0">
              <a:spcBef>
                <a:spcPts val="0"/>
              </a:spcBef>
              <a:buNone/>
            </a:pPr>
            <a:r>
              <a:rPr lang="en"/>
              <a:t>Individual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had come up with these as key questions to discuss while developing our program. One thing I learned in the process is about the concern regarding internships for credit. While i was the one who offered to facilitate the library being able to offer credit for internships, I now have work to do when I get back to educate my colleagues about the barrier of having to pay tuition for the internship. In digital publishing we’re really fortunate to have an endowment that we can draw on to support students.</a:t>
            </a:r>
          </a:p>
          <a:p>
            <a:pPr lvl="0">
              <a:spcBef>
                <a:spcPts val="0"/>
              </a:spcBef>
              <a:buNone/>
            </a:pPr>
            <a:r>
              <a:rPr lang="en"/>
              <a:t>The last point about internships, I wanted to bring up is assessment.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solidFill>
                  <a:schemeClr val="dk1"/>
                </a:solidFill>
              </a:rPr>
              <a:t>Taking a cue from our archives &amp; special collections, who conduct ongoing assessment we asked our intern to complete a midterm assessment that asked about challenges, what he learned, about the feedback given thus far, and what he found most rewarding. Going forward, it would be great to talk with our interns about other ways they’d like to have their internship assessed to build in a student driven component. </a:t>
            </a:r>
          </a:p>
          <a:p>
            <a:pPr lvl="0" rtl="0">
              <a:lnSpc>
                <a:spcPct val="115000"/>
              </a:lnSpc>
              <a:spcBef>
                <a:spcPts val="0"/>
              </a:spcBef>
              <a:buNone/>
            </a:pPr>
            <a:r>
              <a:rPr lang="en" sz="1200">
                <a:solidFill>
                  <a:schemeClr val="dk1"/>
                </a:solidFill>
              </a:rPr>
              <a:t>We were heartened to learn that our first intern is having a positive experience and that he anticipates transferring knowledge learned to his future career and that feedback given has been helpful in scoping his work and shaping his focus.</a:t>
            </a:r>
          </a:p>
          <a:p>
            <a:pPr lvl="0" rtl="0">
              <a:lnSpc>
                <a:spcPct val="115000"/>
              </a:lnSpc>
              <a:spcBef>
                <a:spcPts val="0"/>
              </a:spcBef>
              <a:buNone/>
            </a:pPr>
            <a:r>
              <a:rPr lang="en" sz="1200">
                <a:solidFill>
                  <a:schemeClr val="dk1"/>
                </a:solidFill>
              </a:rPr>
              <a:t>With that, we thank you for your attention and participation. I think we have time for questions.</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also wanted to get a sense of how many of us currently offer internships and knowing that for many of us, funding is tight, so no judgement about what we can offer.</a:t>
            </a:r>
          </a:p>
          <a:p>
            <a:pPr lvl="0">
              <a:spcBef>
                <a:spcPts val="0"/>
              </a:spcBef>
              <a:buNone/>
            </a:pPr>
            <a:r>
              <a:t/>
            </a:r>
            <a:endParaRPr/>
          </a:p>
          <a:p>
            <a:pPr lvl="0">
              <a:spcBef>
                <a:spcPts val="0"/>
              </a:spcBef>
              <a:buNone/>
            </a:pPr>
            <a:r>
              <a:rPr lang="en"/>
              <a:t>I will say that our library publishing program is a couple years old and we just started offering 2 internships both paid and as we discussed these positions we talked about some of the issues we’ll bring up today; which made us think it would be worth a broader discussion. Maybe we’re not alone...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Korey</a:t>
            </a:r>
          </a:p>
          <a:p>
            <a:pPr lvl="0">
              <a:spcBef>
                <a:spcPts val="0"/>
              </a:spcBef>
              <a:buNone/>
            </a:pPr>
            <a:r>
              <a:t/>
            </a:r>
            <a:endParaRPr/>
          </a:p>
          <a:p>
            <a:pPr lvl="0">
              <a:lnSpc>
                <a:spcPct val="115000"/>
              </a:lnSpc>
              <a:spcBef>
                <a:spcPts val="0"/>
              </a:spcBef>
              <a:buNone/>
            </a:pPr>
            <a:r>
              <a:rPr lang="en">
                <a:solidFill>
                  <a:schemeClr val="dk1"/>
                </a:solidFill>
                <a:latin typeface="Economica"/>
                <a:ea typeface="Economica"/>
                <a:cs typeface="Economica"/>
                <a:sym typeface="Economica"/>
              </a:rPr>
              <a:t>Think about jobs you held as a student. What made your best job “the best”? Your worst job? List characteristics here. We will revisit some of these concepts later in our presentation. Your experiences may not be too far from what current students experience &amp; Jane’s going to talk a bit about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At first glance it appears that both interns and publishers benefit from this long-standing practice: the intern gets valuable experience and possible job prospects and the publisher has crucial work completed for little to no cost and, should a job match occur, a vetted, known employee requiring little to no on-boarding. However as recent calls have pointed out, the practice of offering internships or being an intern is not equal across the board, giving rise for us to collectively consider how we implement this practice. For example some years ago this twitter hashtag caused a bit of a kerfluffle as the author of the hashtag #slaves.ie, called for interns to share their worst, or at least unfair, internship stories. Note: the tag is</a:t>
            </a:r>
            <a:r>
              <a:rPr lang="en">
                <a:solidFill>
                  <a:schemeClr val="dk1"/>
                </a:solidFill>
              </a:rPr>
              <a:t>n’t necessarily from Sean MacEntee, he featured this image in an article about the hashtag. </a:t>
            </a:r>
            <a:r>
              <a:rPr lang="en"/>
              <a:t>Ultimately, in that article he articulated the issue as free vs. paid internships; while recognizing &amp; </a:t>
            </a:r>
            <a:r>
              <a:rPr lang="en">
                <a:solidFill>
                  <a:schemeClr val="dk1"/>
                </a:solidFill>
              </a:rPr>
              <a:t>applauding interns’ ability to get hands on work experience</a:t>
            </a:r>
            <a:r>
              <a:rPr lang="en"/>
              <a:t>. For those wondering; .ie=country code for Ireland. </a:t>
            </a:r>
            <a:r>
              <a:rPr lang="en">
                <a:solidFill>
                  <a:schemeClr val="dk1"/>
                </a:solidFill>
              </a:rPr>
              <a:t>I’m not sure I feel comfortable using the word slave...but i think it signals the amount of frustration interns feel. </a:t>
            </a:r>
            <a:br>
              <a:rPr lang="en"/>
            </a:br>
            <a:r>
              <a:rPr lang="en"/>
              <a:t>Fast forward to just a few days ago when </a:t>
            </a:r>
            <a:r>
              <a:rPr i="1" lang="en"/>
              <a:t>Washington Post</a:t>
            </a:r>
            <a:r>
              <a:rPr lang="en"/>
              <a:t> writer </a:t>
            </a:r>
            <a:r>
              <a:rPr lang="en">
                <a:hlinkClick r:id="rId2"/>
              </a:rPr>
              <a:t>Danielle Douglas-Gabriel</a:t>
            </a:r>
            <a:r>
              <a:rPr lang="en"/>
              <a:t> brought to light the unfairness students feel when having to pay tuition for credit bearing internships where the internship occurs at an organization outside of the university. She focused on Seton Hall students </a:t>
            </a:r>
            <a:r>
              <a:rPr lang="en" sz="1150"/>
              <a:t>Katie Wolchko and Joshua Siegel, who started a petition at Seton to change this practice. If changed, this could benefit students for whom the tuition cost is a barrier</a:t>
            </a:r>
            <a:r>
              <a:rPr lang="en">
                <a:solidFill>
                  <a:schemeClr val="dk1"/>
                </a:solidFill>
              </a:rPr>
              <a:t>. </a:t>
            </a:r>
          </a:p>
          <a:p>
            <a:pPr lvl="0">
              <a:spcBef>
                <a:spcPts val="0"/>
              </a:spcBef>
              <a:buNone/>
            </a:pPr>
            <a:r>
              <a:rPr lang="en" sz="1000" u="sng">
                <a:solidFill>
                  <a:schemeClr val="hlink"/>
                </a:solidFill>
                <a:hlinkClick r:id="rId3"/>
              </a:rPr>
              <a:t>https://www.flickr.com/photos/smemon/6014438906/sizes/l</a:t>
            </a:r>
          </a:p>
          <a:p>
            <a:pPr lvl="0" rtl="0">
              <a:spcBef>
                <a:spcPts val="0"/>
              </a:spcBef>
              <a:buNone/>
            </a:pPr>
            <a:r>
              <a:rPr lang="en" sz="1000" u="sng">
                <a:solidFill>
                  <a:schemeClr val="hlink"/>
                </a:solidFill>
                <a:latin typeface="Open Sans"/>
                <a:ea typeface="Open Sans"/>
                <a:cs typeface="Open Sans"/>
                <a:sym typeface="Open Sans"/>
                <a:hlinkClick r:id="rId4"/>
              </a:rPr>
              <a:t>https://seanmacentee.com/unpaid-internships-slavery-or-opportunity/</a:t>
            </a:r>
          </a:p>
          <a:p>
            <a:pPr lvl="0">
              <a:spcBef>
                <a:spcPts val="0"/>
              </a:spcBef>
              <a:buNone/>
            </a:pPr>
            <a:r>
              <a:t/>
            </a:r>
            <a:endParaRPr>
              <a:solidFill>
                <a:schemeClr val="dk1"/>
              </a:solidFill>
              <a:latin typeface="Economica"/>
              <a:ea typeface="Economica"/>
              <a:cs typeface="Economica"/>
              <a:sym typeface="Economica"/>
            </a:endParaRPr>
          </a:p>
          <a:p>
            <a:pPr lvl="0">
              <a:spcBef>
                <a:spcPts val="0"/>
              </a:spcBef>
              <a:buClr>
                <a:schemeClr val="dk1"/>
              </a:buClr>
              <a:buSzPct val="78571"/>
              <a:buFont typeface="Arial"/>
              <a:buNone/>
            </a:pPr>
            <a:r>
              <a:t/>
            </a:r>
            <a:endParaRPr sz="1400">
              <a:solidFill>
                <a:schemeClr val="dk1"/>
              </a:solidFill>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4285"/>
              </a:lnSpc>
              <a:spcBef>
                <a:spcPts val="0"/>
              </a:spcBef>
              <a:spcAft>
                <a:spcPts val="0"/>
              </a:spcAft>
              <a:buNone/>
            </a:pPr>
            <a:r>
              <a:rPr lang="en">
                <a:solidFill>
                  <a:schemeClr val="dk1"/>
                </a:solidFill>
              </a:rPr>
              <a:t>Another concern for us to consider as we offer internships is whether we are expanding the pipeline of who is able to take on an internship; particularly for those t</a:t>
            </a:r>
            <a:r>
              <a:rPr lang="en"/>
              <a:t>hat are unpaid as this blocks out many folks. As was underscored in yesterday’s session with Charlotte Roh, Emily Drabinski and Harrison </a:t>
            </a:r>
            <a:r>
              <a:rPr lang="en" sz="1150">
                <a:highlight>
                  <a:srgbClr val="FFFFFF"/>
                </a:highlight>
              </a:rPr>
              <a:t>Inefuku, whil</a:t>
            </a:r>
            <a:r>
              <a:rPr lang="en" sz="1150">
                <a:solidFill>
                  <a:schemeClr val="dk1"/>
                </a:solidFill>
                <a:highlight>
                  <a:srgbClr val="FFFFFF"/>
                </a:highlight>
              </a:rPr>
              <a:t>e the publishing ind</a:t>
            </a:r>
            <a:r>
              <a:rPr lang="en" sz="1150">
                <a:highlight>
                  <a:srgbClr val="FFFFFF"/>
                </a:highlight>
              </a:rPr>
              <a:t>ustry, is aware of its lack of diversity, if we truly do seek a broader range of thought at the table; going forward more change is needed. Yesterday, we learned of AAUP’s and others’ efforts to effect such change. I wanted to highlight the organization </a:t>
            </a:r>
            <a:r>
              <a:rPr lang="en"/>
              <a:t>We Need Diverse Books (WNDB) which offers grants to support interns from diverse backgrounds. They seek to support those who might not otherwise be able to accept an internships by offering grants to supplement paid internships at participating publishers. At the same time, a recent Publisher’s Weekly article cited unpaid internships as one reason for why publishing is still predominantly white. In preparing for today, I came across 2 other studies that highlight the class disparities as issues for us to consider. In her dissertation, Adry Clark found that “there is class disparity in the access and benefit from internship” and a report from the organization Intern Bridge found that students with low-incomes or from families with low-incomes also face barriers to accepting unpaid internships due to the associated costs. Keeping these recent issues in mind, let’s turn to high impa</a:t>
            </a:r>
            <a:r>
              <a:rPr lang="en">
                <a:solidFill>
                  <a:schemeClr val="dk1"/>
                </a:solidFill>
              </a:rPr>
              <a:t>ct practices which have helped us be more intentional in our thinking about what we hope for our interns.</a:t>
            </a:r>
          </a:p>
          <a:p>
            <a:pPr lvl="0" rtl="0">
              <a:spcBef>
                <a:spcPts val="0"/>
              </a:spcBef>
              <a:buNone/>
            </a:pPr>
            <a:r>
              <a:t/>
            </a:r>
            <a:endParaRPr>
              <a:solidFill>
                <a:schemeClr val="dk1"/>
              </a:solidFill>
            </a:endParaRPr>
          </a:p>
          <a:p>
            <a:pPr lvl="0" rtl="0">
              <a:spcBef>
                <a:spcPts val="0"/>
              </a:spcBef>
              <a:buNone/>
            </a:pPr>
            <a:r>
              <a:rPr i="1" lang="en" sz="1000"/>
              <a:t>Publisher’s Weekly </a:t>
            </a:r>
            <a:r>
              <a:rPr lang="en" sz="1000"/>
              <a:t>“Why Publishing Is So White: A deep dive into hiring practices across the industry shows that publishers care about diversity, but many haven’t taken effective steps to bring about lasting change”</a:t>
            </a:r>
            <a:r>
              <a:rPr i="1" lang="en" sz="1000"/>
              <a:t> </a:t>
            </a:r>
            <a:r>
              <a:rPr lang="en" sz="1000"/>
              <a:t>by Rachel Deahl, with reporting from Anisse Gross, Claire Kirch, Diane Patrick, and Judith Rosen.</a:t>
            </a:r>
          </a:p>
          <a:p>
            <a:pPr lvl="0" rtl="0">
              <a:lnSpc>
                <a:spcPct val="120022"/>
              </a:lnSpc>
              <a:spcBef>
                <a:spcPts val="0"/>
              </a:spcBef>
              <a:buClr>
                <a:schemeClr val="dk1"/>
              </a:buClr>
              <a:buSzPct val="110000"/>
              <a:buFont typeface="Arial"/>
              <a:buNone/>
            </a:pPr>
            <a:r>
              <a:rPr lang="en" sz="1000"/>
              <a:t>Mar 11, 2016. </a:t>
            </a:r>
            <a:r>
              <a:rPr lang="en" u="sng">
                <a:solidFill>
                  <a:schemeClr val="hlink"/>
                </a:solidFill>
                <a:hlinkClick r:id="rId2"/>
              </a:rPr>
              <a:t>http://www.publishersweekly.com/pw/by-topic/industry-news/publisher-news/article/69653-why-publishing-is-so-white.html</a:t>
            </a:r>
          </a:p>
          <a:p>
            <a:pPr lvl="0">
              <a:spcBef>
                <a:spcPts val="0"/>
              </a:spcBef>
              <a:buClr>
                <a:schemeClr val="dk1"/>
              </a:buClr>
              <a:buSzPct val="110000"/>
              <a:buFont typeface="Arial"/>
              <a:buNone/>
            </a:pPr>
            <a:r>
              <a:rPr lang="en" sz="1000">
                <a:solidFill>
                  <a:srgbClr val="222222"/>
                </a:solidFill>
                <a:highlight>
                  <a:srgbClr val="FFFFFF"/>
                </a:highlight>
              </a:rPr>
              <a:t>Clark, Adry S. </a:t>
            </a:r>
            <a:r>
              <a:rPr i="1" lang="en" sz="1000">
                <a:solidFill>
                  <a:srgbClr val="222222"/>
                </a:solidFill>
                <a:highlight>
                  <a:srgbClr val="FFFFFF"/>
                </a:highlight>
              </a:rPr>
              <a:t>The Experience of First Generation College Students who Cross Class Boundaries in Internship</a:t>
            </a:r>
            <a:r>
              <a:rPr lang="en" sz="1000">
                <a:solidFill>
                  <a:srgbClr val="222222"/>
                </a:solidFill>
                <a:highlight>
                  <a:srgbClr val="FFFFFF"/>
                </a:highlight>
              </a:rPr>
              <a:t>. Diss. Oregon State University, 2015.</a:t>
            </a:r>
          </a:p>
          <a:p>
            <a:pPr lvl="0">
              <a:spcBef>
                <a:spcPts val="0"/>
              </a:spcBef>
              <a:buNone/>
            </a:pPr>
            <a:r>
              <a:rPr lang="en" sz="1000">
                <a:solidFill>
                  <a:srgbClr val="222222"/>
                </a:solidFill>
                <a:highlight>
                  <a:srgbClr val="FFFFFF"/>
                </a:highlight>
              </a:rPr>
              <a:t>Gardner, Phil. </a:t>
            </a:r>
            <a:r>
              <a:rPr i="1" lang="en" sz="1000">
                <a:solidFill>
                  <a:srgbClr val="222222"/>
                </a:solidFill>
                <a:highlight>
                  <a:srgbClr val="FFFFFF"/>
                </a:highlight>
              </a:rPr>
              <a:t>The debate over unpaid college internships</a:t>
            </a:r>
            <a:r>
              <a:rPr lang="en" sz="1000">
                <a:solidFill>
                  <a:srgbClr val="222222"/>
                </a:solidFill>
                <a:highlight>
                  <a:srgbClr val="FFFFFF"/>
                </a:highlight>
              </a:rPr>
              <a:t>. Intern Bridge, 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would guess that many of us are familiar with George Kuh’s work citing internships as one of many high impact practices. Building on this, Nancy O’Neill reflects on several ideas for us to think about as we design or co-design an internship experience. In lieu of simply thinking about the work that we want completed; there are several other aspects such as whether and how the work meshes with the student’s goals; how we plan to provide feedback; whether we are going to assist the student in transferring what they learn with us to other areas of their life; to thinking about whether the intern has an opportunity to connect with a range of people. Using these ideas to frame an internship we hope our interns will feel like </a:t>
            </a:r>
          </a:p>
          <a:p>
            <a:pPr lvl="0">
              <a:spcBef>
                <a:spcPts val="0"/>
              </a:spcBef>
              <a:buNone/>
            </a:pPr>
            <a:r>
              <a:rPr lang="en" sz="1000">
                <a:solidFill>
                  <a:srgbClr val="222222"/>
                </a:solidFill>
                <a:highlight>
                  <a:srgbClr val="FFFFFF"/>
                </a:highlight>
              </a:rPr>
              <a:t>O’Neill, Nancy. "Internships as a high-impact practice: Some reflections on quality." </a:t>
            </a:r>
            <a:r>
              <a:rPr i="1" lang="en" sz="1000">
                <a:solidFill>
                  <a:srgbClr val="222222"/>
                </a:solidFill>
                <a:highlight>
                  <a:srgbClr val="FFFFFF"/>
                </a:highlight>
              </a:rPr>
              <a:t>Peer Review</a:t>
            </a:r>
            <a:r>
              <a:rPr lang="en" sz="1000">
                <a:solidFill>
                  <a:srgbClr val="222222"/>
                </a:solidFill>
                <a:highlight>
                  <a:srgbClr val="FFFFFF"/>
                </a:highlight>
              </a:rPr>
              <a:t> 12.4 (2010): 4-8.</a:t>
            </a:r>
          </a:p>
          <a:p>
            <a:pPr lvl="0">
              <a:spcBef>
                <a:spcPts val="0"/>
              </a:spcBef>
              <a:buNone/>
            </a:pPr>
            <a:r>
              <a:rPr lang="en" u="sng">
                <a:solidFill>
                  <a:schemeClr val="accent5"/>
                </a:solidFill>
                <a:hlinkClick r:id="rId2"/>
              </a:rPr>
              <a:t>https://www.flickr.com/photos/foreverdigital/2491201910/sizes/l</a:t>
            </a:r>
          </a:p>
          <a:p>
            <a:pPr lvl="0">
              <a:spcBef>
                <a:spcPts val="0"/>
              </a:spcBef>
              <a:buNone/>
            </a:pPr>
            <a:r>
              <a:t/>
            </a:r>
            <a:endParaRPr/>
          </a:p>
          <a:p>
            <a:pPr lvl="0">
              <a:spcBef>
                <a:spcPts val="0"/>
              </a:spcBef>
              <a:buClr>
                <a:schemeClr val="dk1"/>
              </a:buClr>
              <a:buSzPct val="100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these students. Who wouldn’t want their interns to come away feeling like Tia a co-author of </a:t>
            </a:r>
            <a:r>
              <a:rPr i="1" lang="en"/>
              <a:t>The DuoDiaries</a:t>
            </a:r>
            <a:r>
              <a:rPr lang="en"/>
              <a:t> about her experience. Where she learned a lot, was on the front lines and had fun. To spur our thoughts about some practical ways we might employ these ideas, Korey is going to share some examples we might learn from. </a:t>
            </a: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Martin Halpert, Katherine Skinner, Sarah Melton, Alan Pike, Brian Croxall, Miriam Posner and others</a:t>
            </a:r>
          </a:p>
          <a:p>
            <a:pPr lvl="0">
              <a:spcBef>
                <a:spcPts val="0"/>
              </a:spcBef>
              <a:buNone/>
            </a:pPr>
            <a:r>
              <a:t/>
            </a:r>
            <a:endParaRPr/>
          </a:p>
          <a:p>
            <a:pPr lvl="0">
              <a:spcBef>
                <a:spcPts val="0"/>
              </a:spcBef>
              <a:buNone/>
            </a:pPr>
            <a:r>
              <a:rPr lang="en"/>
              <a:t>Tiered strategy not only provides internal motivation for advancement, also a way of enabling students to apply knowledge to new situations...in this case situations created by the program itself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Blogging out about their experiences helps students reflect on growth, changes in skillsets, values, etc. … and is a possible venue for feedback. Not only this but it also helps showcase the value of the program to other folks in the library and campus at large.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2" name="Shape 12"/>
          <p:cNvSpPr txBox="1"/>
          <p:nvPr>
            <p:ph type="ctrTitle"/>
          </p:nvPr>
        </p:nvSpPr>
        <p:spPr>
          <a:xfrm>
            <a:off x="3044700" y="1444255"/>
            <a:ext cx="3054600" cy="1537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5" name="Shape 35"/>
          <p:cNvSpPr txBox="1"/>
          <p:nvPr>
            <p:ph idx="1" type="body"/>
          </p:nvPr>
        </p:nvSpPr>
        <p:spPr>
          <a:xfrm>
            <a:off x="311700" y="1399399"/>
            <a:ext cx="2808000" cy="2784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5" name="Shape 45"/>
          <p:cNvSpPr txBox="1"/>
          <p:nvPr>
            <p:ph idx="1" type="subTitle"/>
          </p:nvPr>
        </p:nvSpPr>
        <p:spPr>
          <a:xfrm>
            <a:off x="265500" y="2769000"/>
            <a:ext cx="4045200" cy="15741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9.png"/><Relationship Id="rId4"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goo.gl/kGUKe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hyperlink" Target="https://seanmacentee.com/unpaid-internships-slavery-or-opportun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8.png"/><Relationship Id="rId4" Type="http://schemas.openxmlformats.org/officeDocument/2006/relationships/hyperlink" Target="https://www.flickr.com/photos/foreverdigit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idx="1" type="subTitle"/>
          </p:nvPr>
        </p:nvSpPr>
        <p:spPr>
          <a:xfrm>
            <a:off x="2823625" y="3213275"/>
            <a:ext cx="3546900" cy="1371900"/>
          </a:xfrm>
          <a:prstGeom prst="rect">
            <a:avLst/>
          </a:prstGeom>
        </p:spPr>
        <p:txBody>
          <a:bodyPr anchorCtr="0" anchor="t" bIns="91425" lIns="91425" rIns="91425" tIns="91425">
            <a:noAutofit/>
          </a:bodyPr>
          <a:lstStyle/>
          <a:p>
            <a:pPr lvl="0" rtl="0" algn="r">
              <a:spcBef>
                <a:spcPts val="0"/>
              </a:spcBef>
              <a:buNone/>
            </a:pPr>
            <a:r>
              <a:rPr lang="en" sz="3000"/>
              <a:t>Jane Nichols</a:t>
            </a:r>
          </a:p>
          <a:p>
            <a:pPr lvl="0" rtl="0" algn="r">
              <a:spcBef>
                <a:spcPts val="0"/>
              </a:spcBef>
              <a:buNone/>
            </a:pPr>
            <a:r>
              <a:rPr lang="en" sz="3000"/>
              <a:t>Korey Jackson</a:t>
            </a:r>
          </a:p>
          <a:p>
            <a:pPr lvl="0" rtl="0">
              <a:spcBef>
                <a:spcPts val="0"/>
              </a:spcBef>
              <a:buNone/>
            </a:pPr>
            <a:r>
              <a:t/>
            </a:r>
            <a:endParaRPr sz="3000"/>
          </a:p>
        </p:txBody>
      </p:sp>
      <p:sp>
        <p:nvSpPr>
          <p:cNvPr id="63" name="Shape 63"/>
          <p:cNvSpPr txBox="1"/>
          <p:nvPr/>
        </p:nvSpPr>
        <p:spPr>
          <a:xfrm>
            <a:off x="2895950" y="592750"/>
            <a:ext cx="5537100" cy="23988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i="1" lang="en" sz="3000">
                <a:solidFill>
                  <a:schemeClr val="dk1"/>
                </a:solidFill>
                <a:latin typeface="Calibri"/>
                <a:ea typeface="Calibri"/>
                <a:cs typeface="Calibri"/>
                <a:sym typeface="Calibri"/>
              </a:rPr>
              <a:t>Amplifying Student Voices in Library Publishing through Experiential Learning &amp; </a:t>
            </a:r>
          </a:p>
          <a:p>
            <a:pPr lvl="0" rtl="0">
              <a:lnSpc>
                <a:spcPct val="115000"/>
              </a:lnSpc>
              <a:spcBef>
                <a:spcPts val="0"/>
              </a:spcBef>
              <a:buNone/>
            </a:pPr>
            <a:r>
              <a:rPr b="1" i="1" lang="en" sz="3000">
                <a:solidFill>
                  <a:schemeClr val="dk1"/>
                </a:solidFill>
                <a:latin typeface="Calibri"/>
                <a:ea typeface="Calibri"/>
                <a:cs typeface="Calibri"/>
                <a:sym typeface="Calibri"/>
              </a:rPr>
              <a:t>High Impact Practices</a:t>
            </a:r>
          </a:p>
        </p:txBody>
      </p:sp>
      <p:sp>
        <p:nvSpPr>
          <p:cNvPr id="64" name="Shape 64"/>
          <p:cNvSpPr txBox="1"/>
          <p:nvPr/>
        </p:nvSpPr>
        <p:spPr>
          <a:xfrm>
            <a:off x="293575" y="4379850"/>
            <a:ext cx="2904600" cy="645000"/>
          </a:xfrm>
          <a:prstGeom prst="rect">
            <a:avLst/>
          </a:prstGeom>
          <a:noFill/>
          <a:ln>
            <a:noFill/>
          </a:ln>
        </p:spPr>
        <p:txBody>
          <a:bodyPr anchorCtr="0" anchor="t" bIns="91425" lIns="91425" rIns="91425" tIns="91425">
            <a:noAutofit/>
          </a:bodyPr>
          <a:lstStyle/>
          <a:p>
            <a:pPr lvl="0">
              <a:spcBef>
                <a:spcPts val="0"/>
              </a:spcBef>
              <a:buNone/>
            </a:pPr>
            <a:r>
              <a:rPr lang="en"/>
              <a:t>2016 Library Publishing Forum </a:t>
            </a:r>
          </a:p>
          <a:p>
            <a:pPr lvl="0">
              <a:spcBef>
                <a:spcPts val="0"/>
              </a:spcBef>
              <a:buNone/>
            </a:pPr>
            <a:r>
              <a:rPr lang="en"/>
              <a:t>Denton TX</a:t>
            </a:r>
          </a:p>
          <a:p>
            <a:pPr lvl="0">
              <a:spcBef>
                <a:spcPts val="0"/>
              </a:spcBef>
              <a:buNone/>
            </a:pPr>
            <a:r>
              <a:t/>
            </a:r>
            <a:endParaRPr/>
          </a:p>
        </p:txBody>
      </p:sp>
      <p:pic>
        <p:nvPicPr>
          <p:cNvPr id="65" name="Shape 65"/>
          <p:cNvPicPr preferRelativeResize="0"/>
          <p:nvPr/>
        </p:nvPicPr>
        <p:blipFill>
          <a:blip r:embed="rId3">
            <a:alphaModFix/>
          </a:blip>
          <a:stretch>
            <a:fillRect/>
          </a:stretch>
        </p:blipFill>
        <p:spPr>
          <a:xfrm>
            <a:off x="7228249" y="4206124"/>
            <a:ext cx="1763350" cy="8611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 </a:t>
            </a:r>
          </a:p>
        </p:txBody>
      </p:sp>
      <p:pic>
        <p:nvPicPr>
          <p:cNvPr id="122" name="Shape 122"/>
          <p:cNvPicPr preferRelativeResize="0"/>
          <p:nvPr/>
        </p:nvPicPr>
        <p:blipFill>
          <a:blip r:embed="rId3">
            <a:alphaModFix/>
          </a:blip>
          <a:stretch>
            <a:fillRect/>
          </a:stretch>
        </p:blipFill>
        <p:spPr>
          <a:xfrm>
            <a:off x="3891725" y="0"/>
            <a:ext cx="5252274" cy="5143500"/>
          </a:xfrm>
          <a:prstGeom prst="rect">
            <a:avLst/>
          </a:prstGeom>
          <a:noFill/>
          <a:ln>
            <a:noFill/>
          </a:ln>
        </p:spPr>
      </p:pic>
      <p:pic>
        <p:nvPicPr>
          <p:cNvPr id="123" name="Shape 123"/>
          <p:cNvPicPr preferRelativeResize="0"/>
          <p:nvPr/>
        </p:nvPicPr>
        <p:blipFill rotWithShape="1">
          <a:blip r:embed="rId4">
            <a:alphaModFix/>
          </a:blip>
          <a:srcRect b="63799" l="0" r="62377" t="0"/>
          <a:stretch/>
        </p:blipFill>
        <p:spPr>
          <a:xfrm>
            <a:off x="240725" y="1690900"/>
            <a:ext cx="3378174" cy="121384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29750"/>
            <a:ext cx="8520600" cy="933000"/>
          </a:xfrm>
          <a:prstGeom prst="rect">
            <a:avLst/>
          </a:prstGeom>
        </p:spPr>
        <p:txBody>
          <a:bodyPr anchorCtr="0" anchor="b" bIns="91425" lIns="91425" rIns="91425" tIns="91425">
            <a:noAutofit/>
          </a:bodyPr>
          <a:lstStyle/>
          <a:p>
            <a:pPr lvl="0" rtl="0">
              <a:spcBef>
                <a:spcPts val="0"/>
              </a:spcBef>
              <a:buNone/>
            </a:pPr>
            <a:r>
              <a:rPr lang="en"/>
              <a:t>Reflection: your intentional internship?</a:t>
            </a:r>
          </a:p>
        </p:txBody>
      </p:sp>
      <p:sp>
        <p:nvSpPr>
          <p:cNvPr id="129" name="Shape 129"/>
          <p:cNvSpPr txBox="1"/>
          <p:nvPr>
            <p:ph idx="1" type="body"/>
          </p:nvPr>
        </p:nvSpPr>
        <p:spPr>
          <a:xfrm>
            <a:off x="311700" y="1494925"/>
            <a:ext cx="3420300" cy="2451000"/>
          </a:xfrm>
          <a:prstGeom prst="rect">
            <a:avLst/>
          </a:prstGeom>
        </p:spPr>
        <p:txBody>
          <a:bodyPr anchorCtr="0" anchor="t" bIns="91425" lIns="91425" rIns="91425" tIns="91425">
            <a:noAutofit/>
          </a:bodyPr>
          <a:lstStyle/>
          <a:p>
            <a:pPr lvl="0">
              <a:spcBef>
                <a:spcPts val="0"/>
              </a:spcBef>
              <a:buNone/>
            </a:pPr>
            <a:r>
              <a:rPr lang="en"/>
              <a:t>What needs to be in place to develop an internship program?</a:t>
            </a:r>
          </a:p>
          <a:p>
            <a:pPr lvl="0" rtl="0">
              <a:spcBef>
                <a:spcPts val="0"/>
              </a:spcBef>
              <a:buNone/>
            </a:pPr>
            <a:r>
              <a:t/>
            </a:r>
            <a:endParaRPr/>
          </a:p>
        </p:txBody>
      </p:sp>
      <p:sp>
        <p:nvSpPr>
          <p:cNvPr id="130" name="Shape 130"/>
          <p:cNvSpPr txBox="1"/>
          <p:nvPr>
            <p:ph idx="1" type="body"/>
          </p:nvPr>
        </p:nvSpPr>
        <p:spPr>
          <a:xfrm>
            <a:off x="4328875" y="1494925"/>
            <a:ext cx="4158600" cy="3302700"/>
          </a:xfrm>
          <a:prstGeom prst="rect">
            <a:avLst/>
          </a:prstGeom>
        </p:spPr>
        <p:txBody>
          <a:bodyPr anchorCtr="0" anchor="t" bIns="91425" lIns="91425" rIns="91425" tIns="91425">
            <a:noAutofit/>
          </a:bodyPr>
          <a:lstStyle/>
          <a:p>
            <a:pPr lvl="0">
              <a:spcBef>
                <a:spcPts val="0"/>
              </a:spcBef>
              <a:buNone/>
            </a:pPr>
            <a:r>
              <a:rPr lang="en"/>
              <a:t>After today’s discussion, what revisions would you hope to make to your internship program?</a:t>
            </a:r>
          </a:p>
          <a:p>
            <a:pPr lvl="0" rtl="0">
              <a:spcBef>
                <a:spcPts val="0"/>
              </a:spcBef>
              <a:buNone/>
            </a:pPr>
            <a:r>
              <a:t/>
            </a:r>
            <a:endParaRPr/>
          </a:p>
        </p:txBody>
      </p:sp>
      <p:pic>
        <p:nvPicPr>
          <p:cNvPr id="131" name="Shape 131"/>
          <p:cNvPicPr preferRelativeResize="0"/>
          <p:nvPr/>
        </p:nvPicPr>
        <p:blipFill>
          <a:blip r:embed="rId3">
            <a:alphaModFix/>
          </a:blip>
          <a:stretch>
            <a:fillRect/>
          </a:stretch>
        </p:blipFill>
        <p:spPr>
          <a:xfrm rot="571076">
            <a:off x="7107141" y="3516819"/>
            <a:ext cx="994416" cy="994453"/>
          </a:xfrm>
          <a:prstGeom prst="rect">
            <a:avLst/>
          </a:prstGeom>
          <a:noFill/>
          <a:ln>
            <a:noFill/>
          </a:ln>
        </p:spPr>
      </p:pic>
      <p:pic>
        <p:nvPicPr>
          <p:cNvPr id="132" name="Shape 132"/>
          <p:cNvPicPr preferRelativeResize="0"/>
          <p:nvPr/>
        </p:nvPicPr>
        <p:blipFill>
          <a:blip r:embed="rId4">
            <a:alphaModFix/>
          </a:blip>
          <a:stretch>
            <a:fillRect/>
          </a:stretch>
        </p:blipFill>
        <p:spPr>
          <a:xfrm>
            <a:off x="7491925" y="4586650"/>
            <a:ext cx="684999" cy="412774"/>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29750"/>
            <a:ext cx="8520600" cy="1422300"/>
          </a:xfrm>
          <a:prstGeom prst="rect">
            <a:avLst/>
          </a:prstGeom>
        </p:spPr>
        <p:txBody>
          <a:bodyPr anchorCtr="0" anchor="b" bIns="91425" lIns="91425" rIns="91425" tIns="91425">
            <a:noAutofit/>
          </a:bodyPr>
          <a:lstStyle/>
          <a:p>
            <a:pPr lvl="0">
              <a:spcBef>
                <a:spcPts val="0"/>
              </a:spcBef>
              <a:buNone/>
            </a:pPr>
            <a:r>
              <a:rPr lang="en"/>
              <a:t>Considerations for Developing or Revising an Internship Program</a:t>
            </a:r>
          </a:p>
        </p:txBody>
      </p:sp>
      <p:sp>
        <p:nvSpPr>
          <p:cNvPr id="138" name="Shape 138"/>
          <p:cNvSpPr txBox="1"/>
          <p:nvPr>
            <p:ph idx="1" type="body"/>
          </p:nvPr>
        </p:nvSpPr>
        <p:spPr>
          <a:xfrm>
            <a:off x="692700" y="1647325"/>
            <a:ext cx="3420300" cy="3302700"/>
          </a:xfrm>
          <a:prstGeom prst="rect">
            <a:avLst/>
          </a:prstGeom>
        </p:spPr>
        <p:txBody>
          <a:bodyPr anchorCtr="0" anchor="t" bIns="91425" lIns="91425" rIns="91425" tIns="91425">
            <a:noAutofit/>
          </a:bodyPr>
          <a:lstStyle/>
          <a:p>
            <a:pPr lvl="0">
              <a:spcBef>
                <a:spcPts val="0"/>
              </a:spcBef>
              <a:buNone/>
            </a:pPr>
            <a:r>
              <a:rPr lang="en"/>
              <a:t>Your  time</a:t>
            </a:r>
          </a:p>
          <a:p>
            <a:pPr lvl="0">
              <a:spcBef>
                <a:spcPts val="0"/>
              </a:spcBef>
              <a:buNone/>
            </a:pPr>
            <a:r>
              <a:rPr lang="en"/>
              <a:t>Who is eligible for the internship? Who is in/excluded?</a:t>
            </a:r>
          </a:p>
          <a:p>
            <a:pPr lvl="0">
              <a:spcBef>
                <a:spcPts val="0"/>
              </a:spcBef>
              <a:buNone/>
            </a:pPr>
            <a:r>
              <a:rPr lang="en"/>
              <a:t>Assessment/Grading</a:t>
            </a:r>
          </a:p>
          <a:p>
            <a:pPr lvl="0">
              <a:spcBef>
                <a:spcPts val="0"/>
              </a:spcBef>
              <a:buNone/>
            </a:pPr>
            <a:r>
              <a:rPr lang="en"/>
              <a:t>Self directed</a:t>
            </a:r>
          </a:p>
          <a:p>
            <a:pPr lvl="0">
              <a:spcBef>
                <a:spcPts val="0"/>
              </a:spcBef>
              <a:buNone/>
            </a:pPr>
            <a:r>
              <a:rPr lang="en"/>
              <a:t>Learning curve</a:t>
            </a:r>
          </a:p>
          <a:p>
            <a:pPr lvl="0">
              <a:spcBef>
                <a:spcPts val="0"/>
              </a:spcBef>
              <a:buNone/>
            </a:pPr>
            <a:r>
              <a:t/>
            </a:r>
            <a:endParaRPr/>
          </a:p>
        </p:txBody>
      </p:sp>
      <p:sp>
        <p:nvSpPr>
          <p:cNvPr id="139" name="Shape 139"/>
          <p:cNvSpPr txBox="1"/>
          <p:nvPr>
            <p:ph idx="1" type="body"/>
          </p:nvPr>
        </p:nvSpPr>
        <p:spPr>
          <a:xfrm>
            <a:off x="4328875" y="1647325"/>
            <a:ext cx="4158600" cy="3302700"/>
          </a:xfrm>
          <a:prstGeom prst="rect">
            <a:avLst/>
          </a:prstGeom>
        </p:spPr>
        <p:txBody>
          <a:bodyPr anchorCtr="0" anchor="t" bIns="91425" lIns="91425" rIns="91425" tIns="91425">
            <a:noAutofit/>
          </a:bodyPr>
          <a:lstStyle/>
          <a:p>
            <a:pPr lvl="0">
              <a:spcBef>
                <a:spcPts val="0"/>
              </a:spcBef>
              <a:buNone/>
            </a:pPr>
            <a:r>
              <a:rPr lang="en"/>
              <a:t>What expertise does the student bring or will they gain? (project management, programming, outreach, promotion))</a:t>
            </a:r>
          </a:p>
          <a:p>
            <a:pPr lvl="0">
              <a:spcBef>
                <a:spcPts val="0"/>
              </a:spcBef>
              <a:buClr>
                <a:schemeClr val="dk1"/>
              </a:buClr>
              <a:buSzPct val="61111"/>
              <a:buFont typeface="Arial"/>
              <a:buNone/>
            </a:pPr>
            <a:r>
              <a:rPr lang="en"/>
              <a:t>Partners for project completion</a:t>
            </a:r>
          </a:p>
          <a:p>
            <a:pPr lvl="0">
              <a:spcBef>
                <a:spcPts val="0"/>
              </a:spcBef>
              <a:buClr>
                <a:schemeClr val="dk1"/>
              </a:buClr>
              <a:buSzPct val="61111"/>
              <a:buFont typeface="Arial"/>
              <a:buNone/>
            </a:pPr>
            <a:r>
              <a:rPr lang="en"/>
              <a:t>Funding for wages, stipends, etc.</a:t>
            </a:r>
          </a:p>
          <a:p>
            <a:pPr lvl="0" rtl="0">
              <a:spcBef>
                <a:spcPts val="0"/>
              </a:spcBef>
              <a:buNone/>
            </a:pPr>
            <a:r>
              <a:rPr lang="en"/>
              <a:t>Your ideas???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293225"/>
            <a:ext cx="8520600" cy="1082700"/>
          </a:xfrm>
          <a:prstGeom prst="rect">
            <a:avLst/>
          </a:prstGeom>
        </p:spPr>
        <p:txBody>
          <a:bodyPr anchorCtr="0" anchor="b" bIns="91425" lIns="91425" rIns="91425" tIns="91425">
            <a:noAutofit/>
          </a:bodyPr>
          <a:lstStyle/>
          <a:p>
            <a:pPr lvl="0">
              <a:lnSpc>
                <a:spcPct val="115000"/>
              </a:lnSpc>
              <a:spcBef>
                <a:spcPts val="0"/>
              </a:spcBef>
              <a:spcAft>
                <a:spcPts val="1600"/>
              </a:spcAft>
              <a:buClr>
                <a:schemeClr val="dk1"/>
              </a:buClr>
              <a:buSzPct val="26190"/>
              <a:buFont typeface="Arial"/>
              <a:buNone/>
            </a:pPr>
            <a:r>
              <a:rPr lang="en"/>
              <a:t>Assessment</a:t>
            </a:r>
          </a:p>
        </p:txBody>
      </p:sp>
      <p:sp>
        <p:nvSpPr>
          <p:cNvPr id="145" name="Shape 145"/>
          <p:cNvSpPr txBox="1"/>
          <p:nvPr>
            <p:ph idx="1" type="body"/>
          </p:nvPr>
        </p:nvSpPr>
        <p:spPr>
          <a:xfrm>
            <a:off x="311700" y="1173150"/>
            <a:ext cx="8520600" cy="3507900"/>
          </a:xfrm>
          <a:prstGeom prst="rect">
            <a:avLst/>
          </a:prstGeom>
        </p:spPr>
        <p:txBody>
          <a:bodyPr anchorCtr="0" anchor="t" bIns="91425" lIns="91425" rIns="91425" tIns="91425">
            <a:noAutofit/>
          </a:bodyPr>
          <a:lstStyle/>
          <a:p>
            <a:pPr lvl="0">
              <a:spcBef>
                <a:spcPts val="0"/>
              </a:spcBef>
              <a:buNone/>
            </a:pPr>
            <a:r>
              <a:rPr lang="en"/>
              <a:t>Ongoing: pre-, mid-, post-</a:t>
            </a:r>
          </a:p>
          <a:p>
            <a:pPr lvl="0">
              <a:spcBef>
                <a:spcPts val="0"/>
              </a:spcBef>
              <a:buNone/>
            </a:pPr>
            <a:r>
              <a:rPr lang="en"/>
              <a:t>Student driven| Supervisee |Organization’s needs</a:t>
            </a:r>
          </a:p>
          <a:p>
            <a:pPr lvl="0">
              <a:spcBef>
                <a:spcPts val="0"/>
              </a:spcBef>
              <a:buNone/>
            </a:pPr>
            <a:r>
              <a:rPr lang="en"/>
              <a:t>Formative</a:t>
            </a:r>
          </a:p>
          <a:p>
            <a:pPr indent="-285750" lvl="0" marL="914400">
              <a:lnSpc>
                <a:spcPct val="140000"/>
              </a:lnSpc>
              <a:spcBef>
                <a:spcPts val="400"/>
              </a:spcBef>
              <a:spcAft>
                <a:spcPts val="700"/>
              </a:spcAft>
              <a:buClr>
                <a:srgbClr val="424545"/>
              </a:buClr>
              <a:buSzPct val="100000"/>
              <a:buFont typeface="Verdana"/>
            </a:pPr>
            <a:r>
              <a:rPr lang="en" sz="900">
                <a:solidFill>
                  <a:srgbClr val="424545"/>
                </a:solidFill>
                <a:highlight>
                  <a:srgbClr val="FFFFFF"/>
                </a:highlight>
                <a:latin typeface="Verdana"/>
                <a:ea typeface="Verdana"/>
                <a:cs typeface="Verdana"/>
                <a:sym typeface="Verdana"/>
              </a:rPr>
              <a:t>help students identify their strengths and weaknesses and target areas that need work</a:t>
            </a:r>
          </a:p>
          <a:p>
            <a:pPr indent="-285750" lvl="0" marL="914400" rtl="0">
              <a:lnSpc>
                <a:spcPct val="140000"/>
              </a:lnSpc>
              <a:spcBef>
                <a:spcPts val="400"/>
              </a:spcBef>
              <a:spcAft>
                <a:spcPts val="700"/>
              </a:spcAft>
              <a:buClr>
                <a:srgbClr val="424545"/>
              </a:buClr>
              <a:buSzPct val="100000"/>
              <a:buFont typeface="Verdana"/>
            </a:pPr>
            <a:r>
              <a:rPr lang="en" sz="900">
                <a:solidFill>
                  <a:srgbClr val="424545"/>
                </a:solidFill>
                <a:highlight>
                  <a:srgbClr val="FFFFFF"/>
                </a:highlight>
                <a:latin typeface="Verdana"/>
                <a:ea typeface="Verdana"/>
                <a:cs typeface="Verdana"/>
                <a:sym typeface="Verdana"/>
              </a:rPr>
              <a:t>help faculty recognize where students are struggling and address problems immediately</a:t>
            </a:r>
          </a:p>
          <a:p>
            <a:pPr lvl="0">
              <a:spcBef>
                <a:spcPts val="0"/>
              </a:spcBef>
              <a:buNone/>
            </a:pPr>
            <a:r>
              <a:rPr lang="en"/>
              <a:t>Summative</a:t>
            </a:r>
          </a:p>
          <a:p>
            <a:pPr indent="-285750" lvl="0" marL="914400">
              <a:spcBef>
                <a:spcPts val="0"/>
              </a:spcBef>
              <a:buClr>
                <a:srgbClr val="424545"/>
              </a:buClr>
              <a:buSzPct val="100000"/>
              <a:buFont typeface="Verdana"/>
            </a:pPr>
            <a:r>
              <a:rPr i="1" lang="en" sz="900">
                <a:solidFill>
                  <a:srgbClr val="424545"/>
                </a:solidFill>
                <a:highlight>
                  <a:srgbClr val="FFFFFF"/>
                </a:highlight>
                <a:latin typeface="Verdana"/>
                <a:ea typeface="Verdana"/>
                <a:cs typeface="Verdana"/>
                <a:sym typeface="Verdana"/>
              </a:rPr>
              <a:t>evaluate student learning</a:t>
            </a:r>
            <a:r>
              <a:rPr lang="en" sz="900">
                <a:solidFill>
                  <a:srgbClr val="424545"/>
                </a:solidFill>
                <a:highlight>
                  <a:srgbClr val="FFFFFF"/>
                </a:highlight>
                <a:latin typeface="Verdana"/>
                <a:ea typeface="Verdana"/>
                <a:cs typeface="Verdana"/>
                <a:sym typeface="Verdana"/>
              </a:rPr>
              <a:t> at the end of an instructional unit by comparing it against some standard or benchmark</a:t>
            </a:r>
          </a:p>
          <a:p>
            <a:pPr lvl="0">
              <a:spcBef>
                <a:spcPts val="0"/>
              </a:spcBef>
              <a:buNone/>
            </a:pPr>
            <a:r>
              <a:rPr lang="en"/>
              <a:t>Example Form </a:t>
            </a:r>
            <a:r>
              <a:rPr lang="en" u="sng">
                <a:solidFill>
                  <a:schemeClr val="hlink"/>
                </a:solidFill>
                <a:hlinkClick r:id="rId3"/>
              </a:rPr>
              <a:t>https://goo.gl/kGUKeK</a:t>
            </a:r>
            <a:r>
              <a:rPr lang="en"/>
              <a:t> </a:t>
            </a:r>
          </a:p>
          <a:p>
            <a:pPr lvl="0">
              <a:spcBef>
                <a:spcPts val="0"/>
              </a:spcBef>
              <a:buNone/>
            </a:pPr>
            <a:r>
              <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2510025" y="421762"/>
            <a:ext cx="4299975" cy="42999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sz="3000">
                <a:solidFill>
                  <a:srgbClr val="000000"/>
                </a:solidFill>
              </a:rPr>
              <a:t>Does your library publishing program offer internships?</a:t>
            </a:r>
          </a:p>
        </p:txBody>
      </p:sp>
      <p:sp>
        <p:nvSpPr>
          <p:cNvPr id="71" name="Shape 71"/>
          <p:cNvSpPr txBox="1"/>
          <p:nvPr>
            <p:ph idx="1" type="body"/>
          </p:nvPr>
        </p:nvSpPr>
        <p:spPr>
          <a:xfrm>
            <a:off x="431825" y="1377625"/>
            <a:ext cx="8095800" cy="3354000"/>
          </a:xfrm>
          <a:prstGeom prst="rect">
            <a:avLst/>
          </a:prstGeom>
        </p:spPr>
        <p:txBody>
          <a:bodyPr anchorCtr="0" anchor="t" bIns="91425" lIns="91425" rIns="91425" tIns="91425">
            <a:noAutofit/>
          </a:bodyPr>
          <a:lstStyle/>
          <a:p>
            <a:pPr lvl="0">
              <a:spcBef>
                <a:spcPts val="0"/>
              </a:spcBef>
              <a:buNone/>
            </a:pPr>
            <a:r>
              <a:rPr lang="en" sz="2000"/>
              <a:t>Paid</a:t>
            </a:r>
          </a:p>
          <a:p>
            <a:pPr lvl="0">
              <a:spcBef>
                <a:spcPts val="0"/>
              </a:spcBef>
              <a:buNone/>
            </a:pPr>
            <a:r>
              <a:rPr lang="en" sz="2000"/>
              <a:t>For credit</a:t>
            </a:r>
          </a:p>
          <a:p>
            <a:pPr lvl="0">
              <a:spcBef>
                <a:spcPts val="0"/>
              </a:spcBef>
              <a:buNone/>
            </a:pPr>
            <a:r>
              <a:rPr lang="en" sz="2000"/>
              <a:t>Volunteer</a:t>
            </a:r>
          </a:p>
          <a:p>
            <a:pPr lvl="0">
              <a:spcBef>
                <a:spcPts val="0"/>
              </a:spcBef>
              <a:buNone/>
            </a:pPr>
            <a:r>
              <a:rPr lang="en" sz="2000"/>
              <a:t>Don’t offer</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159300" y="468325"/>
            <a:ext cx="8832300" cy="908700"/>
          </a:xfrm>
          <a:prstGeom prst="rect">
            <a:avLst/>
          </a:prstGeom>
        </p:spPr>
        <p:txBody>
          <a:bodyPr anchorCtr="0" anchor="b" bIns="91425" lIns="91425" rIns="91425" tIns="91425">
            <a:noAutofit/>
          </a:bodyPr>
          <a:lstStyle/>
          <a:p>
            <a:pPr lvl="0">
              <a:spcBef>
                <a:spcPts val="0"/>
              </a:spcBef>
              <a:buNone/>
            </a:pPr>
            <a:r>
              <a:rPr lang="en"/>
              <a:t>Best job….Worst job: what made it the best? Worst?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34686" y="838999"/>
            <a:ext cx="9227325" cy="3075775"/>
          </a:xfrm>
          <a:prstGeom prst="rect">
            <a:avLst/>
          </a:prstGeom>
          <a:noFill/>
          <a:ln>
            <a:noFill/>
          </a:ln>
        </p:spPr>
      </p:pic>
      <p:sp>
        <p:nvSpPr>
          <p:cNvPr id="82" name="Shape 82"/>
          <p:cNvSpPr txBox="1"/>
          <p:nvPr/>
        </p:nvSpPr>
        <p:spPr>
          <a:xfrm>
            <a:off x="6144000" y="4773325"/>
            <a:ext cx="3000000" cy="386100"/>
          </a:xfrm>
          <a:prstGeom prst="rect">
            <a:avLst/>
          </a:prstGeom>
          <a:noFill/>
          <a:ln>
            <a:noFill/>
          </a:ln>
        </p:spPr>
        <p:txBody>
          <a:bodyPr anchorCtr="0" anchor="ctr" bIns="91425" lIns="91425" rIns="91425" tIns="91425">
            <a:noAutofit/>
          </a:bodyPr>
          <a:lstStyle/>
          <a:p>
            <a:pPr lvl="0" rtl="0" algn="r">
              <a:lnSpc>
                <a:spcPct val="150000"/>
              </a:lnSpc>
              <a:spcBef>
                <a:spcPts val="0"/>
              </a:spcBef>
              <a:spcAft>
                <a:spcPts val="800"/>
              </a:spcAft>
              <a:buNone/>
            </a:pPr>
            <a:r>
              <a:rPr lang="en" sz="1200" u="sng">
                <a:solidFill>
                  <a:schemeClr val="hlink"/>
                </a:solidFill>
                <a:highlight>
                  <a:srgbClr val="FFFFFF"/>
                </a:highlight>
                <a:latin typeface="Open Sans"/>
                <a:ea typeface="Open Sans"/>
                <a:cs typeface="Open Sans"/>
                <a:sym typeface="Open Sans"/>
                <a:hlinkClick r:id="rId4"/>
              </a:rPr>
              <a:t>Sean MacEntee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152400" y="33337"/>
            <a:ext cx="5715000" cy="5076825"/>
          </a:xfrm>
          <a:prstGeom prst="rect">
            <a:avLst/>
          </a:prstGeom>
          <a:noFill/>
          <a:ln>
            <a:noFill/>
          </a:ln>
        </p:spPr>
      </p:pic>
      <p:sp>
        <p:nvSpPr>
          <p:cNvPr id="88" name="Shape 88"/>
          <p:cNvSpPr txBox="1"/>
          <p:nvPr/>
        </p:nvSpPr>
        <p:spPr>
          <a:xfrm>
            <a:off x="5975850" y="4613925"/>
            <a:ext cx="3000000" cy="4629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rPr>
              <a:t>Racial composition of book publishers, based on data from the Diversity Baseline Survey.</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5255352" y="197724"/>
            <a:ext cx="3812446" cy="4748049"/>
          </a:xfrm>
          <a:prstGeom prst="rect">
            <a:avLst/>
          </a:prstGeom>
          <a:noFill/>
          <a:ln>
            <a:noFill/>
          </a:ln>
        </p:spPr>
      </p:pic>
      <p:sp>
        <p:nvSpPr>
          <p:cNvPr id="94" name="Shape 94"/>
          <p:cNvSpPr txBox="1"/>
          <p:nvPr>
            <p:ph idx="4294967295" type="body"/>
          </p:nvPr>
        </p:nvSpPr>
        <p:spPr>
          <a:xfrm>
            <a:off x="276300" y="790500"/>
            <a:ext cx="4979100" cy="4131600"/>
          </a:xfrm>
          <a:prstGeom prst="rect">
            <a:avLst/>
          </a:prstGeom>
        </p:spPr>
        <p:txBody>
          <a:bodyPr anchorCtr="0" anchor="t" bIns="91425" lIns="91425" rIns="91425" tIns="91425">
            <a:noAutofit/>
          </a:bodyPr>
          <a:lstStyle/>
          <a:p>
            <a:pPr lvl="0" rtl="0">
              <a:spcBef>
                <a:spcPts val="700"/>
              </a:spcBef>
              <a:spcAft>
                <a:spcPts val="0"/>
              </a:spcAft>
              <a:buClr>
                <a:schemeClr val="dk1"/>
              </a:buClr>
              <a:buSzPct val="61111"/>
              <a:buFont typeface="Arial"/>
              <a:buNone/>
            </a:pPr>
            <a:r>
              <a:rPr lang="en"/>
              <a:t>•Time and effort devoted to purposeful work</a:t>
            </a:r>
          </a:p>
          <a:p>
            <a:pPr lvl="0" rtl="0">
              <a:spcBef>
                <a:spcPts val="700"/>
              </a:spcBef>
              <a:spcAft>
                <a:spcPts val="0"/>
              </a:spcAft>
              <a:buClr>
                <a:schemeClr val="dk1"/>
              </a:buClr>
              <a:buSzPct val="61111"/>
              <a:buFont typeface="Arial"/>
              <a:buNone/>
            </a:pPr>
            <a:r>
              <a:rPr lang="en"/>
              <a:t>•Meaningful and positive relationship (peer or mentor)</a:t>
            </a:r>
          </a:p>
          <a:p>
            <a:pPr lvl="0" rtl="0">
              <a:spcBef>
                <a:spcPts val="700"/>
              </a:spcBef>
              <a:spcAft>
                <a:spcPts val="0"/>
              </a:spcAft>
              <a:buClr>
                <a:schemeClr val="dk1"/>
              </a:buClr>
              <a:buSzPct val="61111"/>
              <a:buFont typeface="Arial"/>
              <a:buNone/>
            </a:pPr>
            <a:r>
              <a:rPr lang="en"/>
              <a:t>•Reflect on their growth (career, values, interests)</a:t>
            </a:r>
          </a:p>
          <a:p>
            <a:pPr lvl="0" rtl="0">
              <a:spcBef>
                <a:spcPts val="700"/>
              </a:spcBef>
              <a:spcAft>
                <a:spcPts val="0"/>
              </a:spcAft>
              <a:buClr>
                <a:schemeClr val="dk1"/>
              </a:buClr>
              <a:buSzPct val="61111"/>
              <a:buFont typeface="Arial"/>
              <a:buNone/>
            </a:pPr>
            <a:r>
              <a:rPr lang="en"/>
              <a:t>•Apply knowledge to new situations (such as outside the internship)</a:t>
            </a:r>
          </a:p>
          <a:p>
            <a:pPr lvl="0" rtl="0">
              <a:spcBef>
                <a:spcPts val="700"/>
              </a:spcBef>
              <a:spcAft>
                <a:spcPts val="0"/>
              </a:spcAft>
              <a:buClr>
                <a:schemeClr val="dk1"/>
              </a:buClr>
              <a:buSzPct val="61111"/>
              <a:buFont typeface="Arial"/>
              <a:buNone/>
            </a:pPr>
            <a:r>
              <a:rPr lang="en"/>
              <a:t>•Experience working with people who come from various backgrounds</a:t>
            </a:r>
          </a:p>
          <a:p>
            <a:pPr lvl="0" rtl="0">
              <a:spcBef>
                <a:spcPts val="700"/>
              </a:spcBef>
              <a:spcAft>
                <a:spcPts val="0"/>
              </a:spcAft>
              <a:buClr>
                <a:schemeClr val="dk1"/>
              </a:buClr>
              <a:buSzPct val="61111"/>
              <a:buFont typeface="Arial"/>
              <a:buNone/>
            </a:pPr>
            <a:r>
              <a:rPr lang="en"/>
              <a:t>•Receive rich feedback about their performance</a:t>
            </a:r>
          </a:p>
        </p:txBody>
      </p:sp>
      <p:sp>
        <p:nvSpPr>
          <p:cNvPr id="95" name="Shape 95"/>
          <p:cNvSpPr txBox="1"/>
          <p:nvPr>
            <p:ph idx="4294967295" type="title"/>
          </p:nvPr>
        </p:nvSpPr>
        <p:spPr>
          <a:xfrm>
            <a:off x="74600" y="98400"/>
            <a:ext cx="2808000" cy="755700"/>
          </a:xfrm>
          <a:prstGeom prst="rect">
            <a:avLst/>
          </a:prstGeom>
        </p:spPr>
        <p:txBody>
          <a:bodyPr anchorCtr="0" anchor="b" bIns="91425" lIns="91425" rIns="91425" tIns="91425">
            <a:noAutofit/>
          </a:bodyPr>
          <a:lstStyle/>
          <a:p>
            <a:pPr lvl="0" rtl="0">
              <a:spcBef>
                <a:spcPts val="0"/>
              </a:spcBef>
              <a:buNone/>
            </a:pPr>
            <a:r>
              <a:rPr lang="en"/>
              <a:t>HIPs - Quality</a:t>
            </a:r>
          </a:p>
        </p:txBody>
      </p:sp>
      <p:sp>
        <p:nvSpPr>
          <p:cNvPr id="96" name="Shape 96"/>
          <p:cNvSpPr txBox="1"/>
          <p:nvPr/>
        </p:nvSpPr>
        <p:spPr>
          <a:xfrm>
            <a:off x="8279400" y="4847375"/>
            <a:ext cx="864600" cy="3270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0063DC"/>
                </a:solidFill>
                <a:highlight>
                  <a:srgbClr val="FEFEFE"/>
                </a:highlight>
                <a:hlinkClick r:id="rId4"/>
              </a:rPr>
              <a:t>foreverdigital</a:t>
            </a:r>
          </a:p>
        </p:txBody>
      </p:sp>
      <p:sp>
        <p:nvSpPr>
          <p:cNvPr id="97" name="Shape 97"/>
          <p:cNvSpPr txBox="1"/>
          <p:nvPr/>
        </p:nvSpPr>
        <p:spPr>
          <a:xfrm>
            <a:off x="221450" y="4876800"/>
            <a:ext cx="7350900" cy="3270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1" type="body"/>
          </p:nvPr>
        </p:nvSpPr>
        <p:spPr>
          <a:xfrm>
            <a:off x="430350" y="2014700"/>
            <a:ext cx="4434300" cy="1362300"/>
          </a:xfrm>
          <a:prstGeom prst="rect">
            <a:avLst/>
          </a:prstGeom>
        </p:spPr>
        <p:txBody>
          <a:bodyPr anchorCtr="0" anchor="t" bIns="91425" lIns="91425" rIns="91425" tIns="91425">
            <a:noAutofit/>
          </a:bodyPr>
          <a:lstStyle/>
          <a:p>
            <a:pPr lvl="0">
              <a:spcBef>
                <a:spcPts val="0"/>
              </a:spcBef>
              <a:buNone/>
            </a:pPr>
            <a:r>
              <a:rPr b="1" lang="en" sz="1150">
                <a:highlight>
                  <a:srgbClr val="FFFFFF"/>
                </a:highlight>
                <a:latin typeface="Arial"/>
                <a:ea typeface="Arial"/>
                <a:cs typeface="Arial"/>
                <a:sym typeface="Arial"/>
              </a:rPr>
              <a:t>“Anyway: Being an intern in publishing is amazing. </a:t>
            </a:r>
            <a:r>
              <a:rPr lang="en" sz="1150">
                <a:highlight>
                  <a:srgbClr val="FFFFFF"/>
                </a:highlight>
                <a:latin typeface="Arial"/>
                <a:ea typeface="Arial"/>
                <a:cs typeface="Arial"/>
                <a:sym typeface="Arial"/>
              </a:rPr>
              <a:t>It means you're on the front lines of the publishing industry and you're seeing every part of it work. You're mailing out royalty checks, and writing up contracts, and directing authors to agents and reviewing their work. </a:t>
            </a:r>
            <a:r>
              <a:rPr b="1" lang="en" sz="1150">
                <a:highlight>
                  <a:srgbClr val="FFFFFF"/>
                </a:highlight>
                <a:latin typeface="Arial"/>
                <a:ea typeface="Arial"/>
                <a:cs typeface="Arial"/>
                <a:sym typeface="Arial"/>
              </a:rPr>
              <a:t>It is by far the most fun job I've ever had</a:t>
            </a:r>
            <a:r>
              <a:rPr lang="en" sz="1150">
                <a:highlight>
                  <a:srgbClr val="FFFFFF"/>
                </a:highlight>
                <a:latin typeface="Arial"/>
                <a:ea typeface="Arial"/>
                <a:cs typeface="Arial"/>
                <a:sym typeface="Arial"/>
              </a:rPr>
              <a:t>.”</a:t>
            </a:r>
          </a:p>
        </p:txBody>
      </p:sp>
      <p:pic>
        <p:nvPicPr>
          <p:cNvPr id="103" name="Shape 103"/>
          <p:cNvPicPr preferRelativeResize="0"/>
          <p:nvPr/>
        </p:nvPicPr>
        <p:blipFill>
          <a:blip r:embed="rId3">
            <a:alphaModFix/>
          </a:blip>
          <a:stretch>
            <a:fillRect/>
          </a:stretch>
        </p:blipFill>
        <p:spPr>
          <a:xfrm>
            <a:off x="5317231" y="262224"/>
            <a:ext cx="2787168" cy="4619049"/>
          </a:xfrm>
          <a:prstGeom prst="rect">
            <a:avLst/>
          </a:prstGeom>
          <a:noFill/>
          <a:ln>
            <a:noFill/>
          </a:ln>
        </p:spPr>
      </p:pic>
      <p:sp>
        <p:nvSpPr>
          <p:cNvPr id="104" name="Shape 104"/>
          <p:cNvSpPr txBox="1"/>
          <p:nvPr/>
        </p:nvSpPr>
        <p:spPr>
          <a:xfrm>
            <a:off x="0" y="4781550"/>
            <a:ext cx="4990200" cy="389400"/>
          </a:xfrm>
          <a:prstGeom prst="rect">
            <a:avLst/>
          </a:prstGeom>
          <a:noFill/>
          <a:ln>
            <a:noFill/>
          </a:ln>
        </p:spPr>
        <p:txBody>
          <a:bodyPr anchorCtr="0" anchor="ctr" bIns="91425" lIns="91425" rIns="91425" tIns="91425">
            <a:noAutofit/>
          </a:bodyPr>
          <a:lstStyle/>
          <a:p>
            <a:pPr lvl="0" rtl="0">
              <a:spcBef>
                <a:spcPts val="0"/>
              </a:spcBef>
              <a:buNone/>
            </a:pPr>
            <a:r>
              <a:rPr lang="en" sz="1000"/>
              <a:t>http://duodiaries.blogspot.com/2015/07/whats-it-like-to-intern-in-publishing.html</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15925"/>
            <a:ext cx="8520600" cy="831300"/>
          </a:xfrm>
          <a:prstGeom prst="rect">
            <a:avLst/>
          </a:prstGeom>
        </p:spPr>
        <p:txBody>
          <a:bodyPr anchorCtr="0" anchor="b" bIns="91425" lIns="91425" rIns="91425" tIns="91425">
            <a:noAutofit/>
          </a:bodyPr>
          <a:lstStyle/>
          <a:p>
            <a:pPr lvl="0" algn="ctr">
              <a:spcBef>
                <a:spcPts val="0"/>
              </a:spcBef>
              <a:buNone/>
            </a:pPr>
            <a:r>
              <a:rPr lang="en"/>
              <a:t>Guiding Lights</a:t>
            </a:r>
          </a:p>
        </p:txBody>
      </p:sp>
      <p:pic>
        <p:nvPicPr>
          <p:cNvPr id="110" name="Shape 110"/>
          <p:cNvPicPr preferRelativeResize="0"/>
          <p:nvPr/>
        </p:nvPicPr>
        <p:blipFill>
          <a:blip r:embed="rId3">
            <a:alphaModFix/>
          </a:blip>
          <a:stretch>
            <a:fillRect/>
          </a:stretch>
        </p:blipFill>
        <p:spPr>
          <a:xfrm>
            <a:off x="30475" y="1513598"/>
            <a:ext cx="9083050" cy="283552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15925"/>
            <a:ext cx="8520600" cy="831300"/>
          </a:xfrm>
          <a:prstGeom prst="rect">
            <a:avLst/>
          </a:prstGeom>
        </p:spPr>
        <p:txBody>
          <a:bodyPr anchorCtr="0" anchor="b" bIns="91425" lIns="91425" rIns="91425" tIns="91425">
            <a:noAutofit/>
          </a:bodyPr>
          <a:lstStyle/>
          <a:p>
            <a:pPr lvl="0">
              <a:spcBef>
                <a:spcPts val="0"/>
              </a:spcBef>
              <a:buNone/>
            </a:pPr>
            <a:r>
              <a:rPr lang="en"/>
              <a:t> </a:t>
            </a:r>
          </a:p>
        </p:txBody>
      </p:sp>
      <p:pic>
        <p:nvPicPr>
          <p:cNvPr id="116" name="Shape 116"/>
          <p:cNvPicPr preferRelativeResize="0"/>
          <p:nvPr/>
        </p:nvPicPr>
        <p:blipFill>
          <a:blip r:embed="rId3">
            <a:alphaModFix/>
          </a:blip>
          <a:stretch>
            <a:fillRect/>
          </a:stretch>
        </p:blipFill>
        <p:spPr>
          <a:xfrm>
            <a:off x="942707" y="0"/>
            <a:ext cx="7258584" cy="51435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