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28"/>
  </p:notesMasterIdLst>
  <p:sldIdLst>
    <p:sldId id="256" r:id="rId2"/>
    <p:sldId id="258" r:id="rId3"/>
    <p:sldId id="259" r:id="rId4"/>
    <p:sldId id="264" r:id="rId5"/>
    <p:sldId id="265" r:id="rId6"/>
    <p:sldId id="268" r:id="rId7"/>
    <p:sldId id="266" r:id="rId8"/>
    <p:sldId id="267" r:id="rId9"/>
    <p:sldId id="280" r:id="rId10"/>
    <p:sldId id="257" r:id="rId11"/>
    <p:sldId id="262" r:id="rId12"/>
    <p:sldId id="269" r:id="rId13"/>
    <p:sldId id="270" r:id="rId14"/>
    <p:sldId id="261" r:id="rId15"/>
    <p:sldId id="271" r:id="rId16"/>
    <p:sldId id="272" r:id="rId17"/>
    <p:sldId id="274" r:id="rId18"/>
    <p:sldId id="273" r:id="rId19"/>
    <p:sldId id="275" r:id="rId20"/>
    <p:sldId id="278" r:id="rId21"/>
    <p:sldId id="283" r:id="rId22"/>
    <p:sldId id="286" r:id="rId23"/>
    <p:sldId id="279" r:id="rId24"/>
    <p:sldId id="276" r:id="rId25"/>
    <p:sldId id="277" r:id="rId26"/>
    <p:sldId id="28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3B75E6-D73B-4A76-B1C0-328988A88AA9}" type="datetimeFigureOut">
              <a:rPr lang="en-US"/>
              <a:t>5/18/2016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311AB5-ADD0-4339-91FC-47340B730AC4}" type="slidenum">
              <a:rPr lang="en-US"/>
              <a:t>‹#›</a:t>
            </a:fld>
            <a:endParaRPr lang="en-US"/>
          </a:p>
        </p:txBody>
      </p:sp>
    </p:spTree>
    <p:extLst>
      <p:ext uri="{BB962C8B-B14F-4D97-AF65-F5344CB8AC3E}">
        <p14:creationId xmlns:p14="http://schemas.microsoft.com/office/powerpoint/2010/main" val="2054684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11AB5-ADD0-4339-91FC-47340B730AC4}" type="slidenum">
              <a:rPr lang="en-US" smtClean="0"/>
              <a:t>1</a:t>
            </a:fld>
            <a:endParaRPr lang="en-US"/>
          </a:p>
        </p:txBody>
      </p:sp>
    </p:spTree>
    <p:extLst>
      <p:ext uri="{BB962C8B-B14F-4D97-AF65-F5344CB8AC3E}">
        <p14:creationId xmlns:p14="http://schemas.microsoft.com/office/powerpoint/2010/main" val="3665632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11AB5-ADD0-4339-91FC-47340B730AC4}" type="slidenum">
              <a:rPr lang="en-US" smtClean="0"/>
              <a:t>2</a:t>
            </a:fld>
            <a:endParaRPr lang="en-US"/>
          </a:p>
        </p:txBody>
      </p:sp>
    </p:spTree>
    <p:extLst>
      <p:ext uri="{BB962C8B-B14F-4D97-AF65-F5344CB8AC3E}">
        <p14:creationId xmlns:p14="http://schemas.microsoft.com/office/powerpoint/2010/main" val="108000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18 May 2016 LPC Forum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
        <p:nvSpPr>
          <p:cNvPr id="10" name="Footer Placeholder 4"/>
          <p:cNvSpPr>
            <a:spLocks noGrp="1"/>
          </p:cNvSpPr>
          <p:nvPr>
            <p:ph type="ftr" sz="quarter" idx="11"/>
          </p:nvPr>
        </p:nvSpPr>
        <p:spPr>
          <a:xfrm>
            <a:off x="3573624" y="6356350"/>
            <a:ext cx="6764694" cy="365125"/>
          </a:xfrm>
        </p:spPr>
        <p:txBody>
          <a:bodyPr/>
          <a:lstStyle/>
          <a:p>
            <a:r>
              <a:rPr lang="en-US" dirty="0"/>
              <a:t>© 2016 Wendy C Robertson This work is licensed under a Creative Commons Attribution 4.0 International License.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18 May 2016 LPC Forum</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
        <p:nvSpPr>
          <p:cNvPr id="10" name="Footer Placeholder 4"/>
          <p:cNvSpPr>
            <a:spLocks noGrp="1"/>
          </p:cNvSpPr>
          <p:nvPr>
            <p:ph type="ftr" sz="quarter" idx="11"/>
          </p:nvPr>
        </p:nvSpPr>
        <p:spPr>
          <a:xfrm>
            <a:off x="3573624" y="6356350"/>
            <a:ext cx="6764694" cy="365125"/>
          </a:xfrm>
        </p:spPr>
        <p:txBody>
          <a:bodyPr/>
          <a:lstStyle/>
          <a:p>
            <a:r>
              <a:rPr lang="en-US" dirty="0"/>
              <a:t>© 2016 Wendy C Robertson This work is licensed under a Creative Commons Attribution 4.0 International License.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18 May 2016 LPC Forum</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
        <p:nvSpPr>
          <p:cNvPr id="10" name="Footer Placeholder 4"/>
          <p:cNvSpPr>
            <a:spLocks noGrp="1"/>
          </p:cNvSpPr>
          <p:nvPr>
            <p:ph type="ftr" sz="quarter" idx="11"/>
          </p:nvPr>
        </p:nvSpPr>
        <p:spPr>
          <a:xfrm>
            <a:off x="3573624" y="6356350"/>
            <a:ext cx="6764694" cy="365125"/>
          </a:xfrm>
        </p:spPr>
        <p:txBody>
          <a:bodyPr/>
          <a:lstStyle/>
          <a:p>
            <a:r>
              <a:rPr lang="en-US" dirty="0"/>
              <a:t>© 2016 Wendy C Robertson This work is licensed under a Creative Commons Attribution 4.0 International License.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18 May 2016 LPC Forum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
        <p:nvSpPr>
          <p:cNvPr id="7" name="Footer Placeholder 4"/>
          <p:cNvSpPr>
            <a:spLocks noGrp="1"/>
          </p:cNvSpPr>
          <p:nvPr>
            <p:ph type="ftr" sz="quarter" idx="11"/>
          </p:nvPr>
        </p:nvSpPr>
        <p:spPr>
          <a:xfrm>
            <a:off x="3573624" y="6356350"/>
            <a:ext cx="6764694" cy="365125"/>
          </a:xfrm>
        </p:spPr>
        <p:txBody>
          <a:bodyPr/>
          <a:lstStyle/>
          <a:p>
            <a:r>
              <a:rPr lang="en-US" dirty="0"/>
              <a:t>© 2016 Wendy C Robertson This work is licensed under a Creative Commons Attribution 4.0 International License.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18 May 2016 LPC Forum</a:t>
            </a:r>
            <a:endParaRPr lang="en-US" dirty="0"/>
          </a:p>
        </p:txBody>
      </p:sp>
      <p:sp>
        <p:nvSpPr>
          <p:cNvPr id="5" name="Footer Placeholder 4"/>
          <p:cNvSpPr>
            <a:spLocks noGrp="1"/>
          </p:cNvSpPr>
          <p:nvPr>
            <p:ph type="ftr" sz="quarter" idx="11"/>
          </p:nvPr>
        </p:nvSpPr>
        <p:spPr>
          <a:xfrm>
            <a:off x="3573624" y="6356350"/>
            <a:ext cx="6764694" cy="365125"/>
          </a:xfrm>
        </p:spPr>
        <p:txBody>
          <a:bodyPr/>
          <a:lstStyle/>
          <a:p>
            <a:r>
              <a:rPr lang="en-US" dirty="0"/>
              <a:t>© 2016 Wendy C Robertson This work is licensed under a Creative Commons Attribution 4.0 International License.</a:t>
            </a:r>
          </a:p>
        </p:txBody>
      </p:sp>
      <p:sp>
        <p:nvSpPr>
          <p:cNvPr id="6" name="Slide Number Placeholder 5"/>
          <p:cNvSpPr>
            <a:spLocks noGrp="1"/>
          </p:cNvSpPr>
          <p:nvPr>
            <p:ph type="sldNum" sz="quarter" idx="12"/>
          </p:nvPr>
        </p:nvSpPr>
        <p:spPr>
          <a:xfrm>
            <a:off x="10851502" y="6356350"/>
            <a:ext cx="1313560" cy="365125"/>
          </a:xfrm>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r>
              <a:rPr lang="en-US"/>
              <a:t>18 May 2016 LPC Forum</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
        <p:nvSpPr>
          <p:cNvPr id="11" name="Footer Placeholder 4"/>
          <p:cNvSpPr>
            <a:spLocks noGrp="1"/>
          </p:cNvSpPr>
          <p:nvPr>
            <p:ph type="ftr" sz="quarter" idx="11"/>
          </p:nvPr>
        </p:nvSpPr>
        <p:spPr>
          <a:xfrm>
            <a:off x="3573624" y="6356350"/>
            <a:ext cx="6764694" cy="365125"/>
          </a:xfrm>
        </p:spPr>
        <p:txBody>
          <a:bodyPr/>
          <a:lstStyle/>
          <a:p>
            <a:r>
              <a:rPr lang="en-US" dirty="0"/>
              <a:t>© 2016 Wendy C Robertson This work is licensed under a Creative Commons Attribution 4.0 International License.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r>
              <a:rPr lang="en-US"/>
              <a:t>18 May 2016 LPC Forum</a:t>
            </a:r>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
        <p:nvSpPr>
          <p:cNvPr id="13" name="Footer Placeholder 4"/>
          <p:cNvSpPr>
            <a:spLocks noGrp="1"/>
          </p:cNvSpPr>
          <p:nvPr>
            <p:ph type="ftr" sz="quarter" idx="11"/>
          </p:nvPr>
        </p:nvSpPr>
        <p:spPr>
          <a:xfrm>
            <a:off x="3573624" y="6356350"/>
            <a:ext cx="6764694" cy="365125"/>
          </a:xfrm>
        </p:spPr>
        <p:txBody>
          <a:bodyPr/>
          <a:lstStyle/>
          <a:p>
            <a:r>
              <a:rPr lang="en-US" dirty="0"/>
              <a:t>© 2016 Wendy C Robertson This work is licensed under a Creative Commons Attribution 4.0 International License.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r>
              <a:rPr lang="en-US"/>
              <a:t>18 May 2016 LPC Forum</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
        <p:nvSpPr>
          <p:cNvPr id="9" name="Footer Placeholder 4"/>
          <p:cNvSpPr>
            <a:spLocks noGrp="1"/>
          </p:cNvSpPr>
          <p:nvPr>
            <p:ph type="ftr" sz="quarter" idx="11"/>
          </p:nvPr>
        </p:nvSpPr>
        <p:spPr>
          <a:xfrm>
            <a:off x="3573624" y="6356350"/>
            <a:ext cx="6764694" cy="365125"/>
          </a:xfrm>
        </p:spPr>
        <p:txBody>
          <a:bodyPr/>
          <a:lstStyle/>
          <a:p>
            <a:r>
              <a:rPr lang="en-US" dirty="0"/>
              <a:t>© 2016 Wendy C Robertson This work is licensed under a Creative Commons Attribution 4.0 International License.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18 May 2016 LPC Forum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
        <p:nvSpPr>
          <p:cNvPr id="8" name="Footer Placeholder 4"/>
          <p:cNvSpPr>
            <a:spLocks noGrp="1"/>
          </p:cNvSpPr>
          <p:nvPr>
            <p:ph type="ftr" sz="quarter" idx="11"/>
          </p:nvPr>
        </p:nvSpPr>
        <p:spPr>
          <a:xfrm>
            <a:off x="3573624" y="6356350"/>
            <a:ext cx="6764694" cy="365125"/>
          </a:xfrm>
        </p:spPr>
        <p:txBody>
          <a:bodyPr/>
          <a:lstStyle/>
          <a:p>
            <a:r>
              <a:rPr lang="en-US" dirty="0"/>
              <a:t>© 2016 Wendy C Robertson This work is licensed under a Creative Commons Attribution 4.0 International License.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18 May 2016 LPC Forum</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
        <p:nvSpPr>
          <p:cNvPr id="11" name="Footer Placeholder 4"/>
          <p:cNvSpPr>
            <a:spLocks noGrp="1"/>
          </p:cNvSpPr>
          <p:nvPr>
            <p:ph type="ftr" sz="quarter" idx="11"/>
          </p:nvPr>
        </p:nvSpPr>
        <p:spPr>
          <a:xfrm>
            <a:off x="3573624" y="6356350"/>
            <a:ext cx="6764694" cy="365125"/>
          </a:xfrm>
        </p:spPr>
        <p:txBody>
          <a:bodyPr/>
          <a:lstStyle/>
          <a:p>
            <a:r>
              <a:rPr lang="en-US" dirty="0"/>
              <a:t>© 2016 Wendy C Robertson This work is licensed under a Creative Commons Attribution 4.0 International License.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18 May 2016 LPC Forum</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
        <p:nvSpPr>
          <p:cNvPr id="11" name="Footer Placeholder 4"/>
          <p:cNvSpPr>
            <a:spLocks noGrp="1"/>
          </p:cNvSpPr>
          <p:nvPr>
            <p:ph type="ftr" sz="quarter" idx="11"/>
          </p:nvPr>
        </p:nvSpPr>
        <p:spPr>
          <a:xfrm>
            <a:off x="3573624" y="6356350"/>
            <a:ext cx="6764694" cy="365125"/>
          </a:xfrm>
        </p:spPr>
        <p:txBody>
          <a:bodyPr/>
          <a:lstStyle/>
          <a:p>
            <a:r>
              <a:rPr lang="en-US" dirty="0"/>
              <a:t>© 2016 Wendy C Robertson This work is licensed under a Creative Commons Attribution 4.0 International License.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18 May 2016 LPC Forum</a:t>
            </a:r>
            <a:endParaRPr lang="en-US" dirty="0"/>
          </a:p>
        </p:txBody>
      </p:sp>
      <p:sp>
        <p:nvSpPr>
          <p:cNvPr id="5" name="Footer Placeholder 4"/>
          <p:cNvSpPr>
            <a:spLocks noGrp="1"/>
          </p:cNvSpPr>
          <p:nvPr>
            <p:ph type="ftr" sz="quarter" idx="3"/>
          </p:nvPr>
        </p:nvSpPr>
        <p:spPr>
          <a:xfrm>
            <a:off x="3443592" y="6356350"/>
            <a:ext cx="6736106"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 2016 Wendy C Robertson This work is licensed under a Creative Commons Attribution 4.0 International License.</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hyperlink" Target="http://www.exlibrisgroup.com/files/Products/Primo/InstitutionalRepositorySubmissionRequirements.pdf" TargetMode="External"/><Relationship Id="rId2" Type="http://schemas.openxmlformats.org/officeDocument/2006/relationships/hyperlink" Target="https://www.oclc.org/digital-gateway.en.html" TargetMode="External"/><Relationship Id="rId1" Type="http://schemas.openxmlformats.org/officeDocument/2006/relationships/slideLayout" Target="../slideLayouts/slideLayout2.xml"/><Relationship Id="rId4" Type="http://schemas.openxmlformats.org/officeDocument/2006/relationships/hyperlink" Target="https://osf.io/share/registratio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niso.org/apps/group_public/download.php/12720/rp-9-2014_KBART.pdf" TargetMode="External"/><Relationship Id="rId2" Type="http://schemas.openxmlformats.org/officeDocument/2006/relationships/hyperlink" Target="http://www.niso.org/publications/rp/RP-2010-09.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hyperlink" Target="http://www.lib.uiowa.edu/studio/colophon/#kbar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gokb.org/" TargetMode="External"/><Relationship Id="rId2" Type="http://schemas.openxmlformats.org/officeDocument/2006/relationships/hyperlink" Target="https://www.kbplus.ac.uk/kbpl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www.niso.org/publications/rp/rp-16-201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gokb.org/about-gokb/"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dx.doi.org/10.5703/1288284315649"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ic.pub/discover"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ic.pub/discover"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Getting Titles into Link Resolvers</a:t>
            </a:r>
            <a:endParaRPr lang="en-US" dirty="0"/>
          </a:p>
        </p:txBody>
      </p:sp>
      <p:sp>
        <p:nvSpPr>
          <p:cNvPr id="3" name="Subtitle 2"/>
          <p:cNvSpPr>
            <a:spLocks noGrp="1"/>
          </p:cNvSpPr>
          <p:nvPr>
            <p:ph type="subTitle" idx="1"/>
          </p:nvPr>
        </p:nvSpPr>
        <p:spPr/>
        <p:txBody>
          <a:bodyPr/>
          <a:lstStyle/>
          <a:p>
            <a:r>
              <a:rPr lang="en-US" dirty="0"/>
              <a:t>Wendy C Robertson (@</a:t>
            </a:r>
            <a:r>
              <a:rPr lang="en-US" dirty="0" err="1"/>
              <a:t>wendycr</a:t>
            </a:r>
            <a:r>
              <a:rPr lang="en-US" dirty="0"/>
              <a:t>_)</a:t>
            </a:r>
          </a:p>
          <a:p>
            <a:r>
              <a:rPr lang="en-US" dirty="0"/>
              <a:t>Library Publishing Forum, 18 May 2016, Denton, Texas</a:t>
            </a:r>
          </a:p>
        </p:txBody>
      </p:sp>
    </p:spTree>
    <p:extLst>
      <p:ext uri="{BB962C8B-B14F-4D97-AF65-F5344CB8AC3E}">
        <p14:creationId xmlns:p14="http://schemas.microsoft.com/office/powerpoint/2010/main" val="4027723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Google Analytics</a:t>
            </a:r>
            <a:endParaRPr lang="en-US" dirty="0"/>
          </a:p>
        </p:txBody>
      </p:sp>
      <p:sp>
        <p:nvSpPr>
          <p:cNvPr id="11" name="Text Placeholder 10"/>
          <p:cNvSpPr>
            <a:spLocks noGrp="1"/>
          </p:cNvSpPr>
          <p:nvPr>
            <p:ph type="body" idx="1"/>
          </p:nvPr>
        </p:nvSpPr>
        <p:spPr/>
        <p:txBody>
          <a:bodyPr/>
          <a:lstStyle/>
          <a:p>
            <a:endParaRPr lang="en-US"/>
          </a:p>
        </p:txBody>
      </p:sp>
      <p:sp>
        <p:nvSpPr>
          <p:cNvPr id="2" name="Date Placeholder 1"/>
          <p:cNvSpPr>
            <a:spLocks noGrp="1"/>
          </p:cNvSpPr>
          <p:nvPr>
            <p:ph type="dt" sz="half" idx="10"/>
          </p:nvPr>
        </p:nvSpPr>
        <p:spPr/>
        <p:txBody>
          <a:bodyPr/>
          <a:lstStyle/>
          <a:p>
            <a:r>
              <a:rPr lang="en-US"/>
              <a:t>18 May 2016 LPC Forum</a:t>
            </a:r>
            <a:endParaRPr lang="en-US" dirty="0"/>
          </a:p>
        </p:txBody>
      </p:sp>
      <p:sp>
        <p:nvSpPr>
          <p:cNvPr id="3" name="Footer Placeholder 2"/>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3188544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711479" y="1338716"/>
            <a:ext cx="6176068" cy="5017634"/>
          </a:xfrm>
          <a:prstGeom prst="rect">
            <a:avLst/>
          </a:prstGeom>
        </p:spPr>
      </p:pic>
      <p:sp>
        <p:nvSpPr>
          <p:cNvPr id="6" name="Date Placeholder 5"/>
          <p:cNvSpPr>
            <a:spLocks noGrp="1"/>
          </p:cNvSpPr>
          <p:nvPr>
            <p:ph type="dt" sz="half" idx="10"/>
          </p:nvPr>
        </p:nvSpPr>
        <p:spPr/>
        <p:txBody>
          <a:bodyPr/>
          <a:lstStyle/>
          <a:p>
            <a:r>
              <a:rPr lang="en-US"/>
              <a:t>18 May 2016 LPC Forum</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pic>
        <p:nvPicPr>
          <p:cNvPr id="2" name="Picture 1"/>
          <p:cNvPicPr>
            <a:picLocks noChangeAspect="1"/>
          </p:cNvPicPr>
          <p:nvPr/>
        </p:nvPicPr>
        <p:blipFill rotWithShape="1">
          <a:blip r:embed="rId3"/>
          <a:srcRect t="6127" r="836" b="3001"/>
          <a:stretch/>
        </p:blipFill>
        <p:spPr>
          <a:xfrm>
            <a:off x="262465" y="263493"/>
            <a:ext cx="5865554" cy="4068148"/>
          </a:xfrm>
          <a:prstGeom prst="rect">
            <a:avLst/>
          </a:prstGeom>
        </p:spPr>
      </p:pic>
      <p:sp>
        <p:nvSpPr>
          <p:cNvPr id="12" name="TextBox 11"/>
          <p:cNvSpPr txBox="1"/>
          <p:nvPr/>
        </p:nvSpPr>
        <p:spPr>
          <a:xfrm>
            <a:off x="6467475" y="692150"/>
            <a:ext cx="5415190" cy="646113"/>
          </a:xfrm>
          <a:prstGeom prst="rect">
            <a:avLst/>
          </a:prstGeom>
          <a:noFill/>
        </p:spPr>
        <p:txBody>
          <a:bodyPr wrap="square" rtlCol="0" anchor="t">
            <a:spAutoFit/>
          </a:bodyPr>
          <a:lstStyle/>
          <a:p>
            <a:r>
              <a:rPr lang="en-US" dirty="0"/>
              <a:t>Google Analytics – Referrals, 1 Jan 2016-12 May 2016</a:t>
            </a:r>
            <a:br>
              <a:rPr lang="en-US" dirty="0"/>
            </a:br>
            <a:r>
              <a:rPr lang="en-US" dirty="0"/>
              <a:t>Link resolvers will appear here</a:t>
            </a:r>
          </a:p>
        </p:txBody>
      </p:sp>
      <p:sp>
        <p:nvSpPr>
          <p:cNvPr id="13" name="TextBox 12"/>
          <p:cNvSpPr txBox="1"/>
          <p:nvPr/>
        </p:nvSpPr>
        <p:spPr>
          <a:xfrm>
            <a:off x="189722" y="4331641"/>
            <a:ext cx="5455298" cy="923330"/>
          </a:xfrm>
          <a:prstGeom prst="rect">
            <a:avLst/>
          </a:prstGeom>
          <a:noFill/>
        </p:spPr>
        <p:txBody>
          <a:bodyPr wrap="square" rtlCol="0">
            <a:spAutoFit/>
          </a:bodyPr>
          <a:lstStyle/>
          <a:p>
            <a:r>
              <a:rPr lang="en-US" dirty="0"/>
              <a:t>Google Analytics – Channels, 1 Jan 2016-12 May 2016</a:t>
            </a:r>
            <a:br>
              <a:rPr lang="en-US" dirty="0"/>
            </a:br>
            <a:r>
              <a:rPr lang="en-US" dirty="0"/>
              <a:t>Numbers reflect our entire IR and do not include only journals. Spike on April 30 shown below.</a:t>
            </a:r>
          </a:p>
        </p:txBody>
      </p:sp>
      <p:pic>
        <p:nvPicPr>
          <p:cNvPr id="14" name="Picture 13"/>
          <p:cNvPicPr>
            <a:picLocks noChangeAspect="1"/>
          </p:cNvPicPr>
          <p:nvPr/>
        </p:nvPicPr>
        <p:blipFill>
          <a:blip r:embed="rId4"/>
          <a:stretch>
            <a:fillRect/>
          </a:stretch>
        </p:blipFill>
        <p:spPr>
          <a:xfrm>
            <a:off x="1085595" y="5324500"/>
            <a:ext cx="4064904" cy="962320"/>
          </a:xfrm>
          <a:prstGeom prst="rect">
            <a:avLst/>
          </a:prstGeom>
        </p:spPr>
      </p:pic>
    </p:spTree>
    <p:extLst>
      <p:ext uri="{BB962C8B-B14F-4D97-AF65-F5344CB8AC3E}">
        <p14:creationId xmlns:p14="http://schemas.microsoft.com/office/powerpoint/2010/main" val="2430894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Link Resolver Use</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416903466"/>
              </p:ext>
            </p:extLst>
          </p:nvPr>
        </p:nvGraphicFramePr>
        <p:xfrm>
          <a:off x="3867150" y="868363"/>
          <a:ext cx="7315200" cy="2253615"/>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370840">
                <a:tc>
                  <a:txBody>
                    <a:bodyPr/>
                    <a:lstStyle/>
                    <a:p>
                      <a:r>
                        <a:rPr lang="en-US" sz="2800" dirty="0"/>
                        <a:t>Filter on Source</a:t>
                      </a:r>
                    </a:p>
                  </a:txBody>
                  <a:tcPr/>
                </a:tc>
                <a:tc>
                  <a:txBody>
                    <a:bodyPr/>
                    <a:lstStyle/>
                    <a:p>
                      <a:r>
                        <a:rPr lang="en-US" sz="2800" dirty="0"/>
                        <a:t>Total</a:t>
                      </a:r>
                      <a:r>
                        <a:rPr lang="en-US" sz="2800" baseline="0" dirty="0"/>
                        <a:t> </a:t>
                      </a:r>
                      <a:r>
                        <a:rPr lang="en-US" sz="2800" baseline="0" dirty="0" err="1"/>
                        <a:t>Sessiona</a:t>
                      </a:r>
                      <a:endParaRPr lang="en-US" sz="2800" dirty="0"/>
                    </a:p>
                  </a:txBody>
                  <a:tcPr/>
                </a:tc>
                <a:extLst>
                  <a:ext uri="{0D108BD9-81ED-4DB2-BD59-A6C34878D82A}">
                    <a16:rowId xmlns:a16="http://schemas.microsoft.com/office/drawing/2014/main" val="10000"/>
                  </a:ext>
                </a:extLst>
              </a:tr>
              <a:tr h="370840">
                <a:tc>
                  <a:txBody>
                    <a:bodyPr/>
                    <a:lstStyle/>
                    <a:p>
                      <a:pPr algn="l" fontAlgn="b"/>
                      <a:r>
                        <a:rPr lang="en-US" sz="2800" b="0" i="0" u="none" strike="noStrike" dirty="0" err="1">
                          <a:effectLst/>
                          <a:latin typeface="Calibri" panose="020F0502020204030204" pitchFamily="34" charset="0"/>
                        </a:rPr>
                        <a:t>serialssolutions</a:t>
                      </a:r>
                      <a:endParaRPr lang="en-US" sz="2800" b="0" i="0" u="none" strike="noStrike" dirty="0">
                        <a:effectLst/>
                        <a:latin typeface="Calibri" panose="020F0502020204030204" pitchFamily="34" charset="0"/>
                      </a:endParaRPr>
                    </a:p>
                  </a:txBody>
                  <a:tcPr marL="9525" marR="9525" marT="9525" marB="0" anchor="b"/>
                </a:tc>
                <a:tc>
                  <a:txBody>
                    <a:bodyPr/>
                    <a:lstStyle/>
                    <a:p>
                      <a:pPr algn="r" fontAlgn="b"/>
                      <a:r>
                        <a:rPr lang="en-US" sz="2800" b="0" i="0" u="none" strike="noStrike" dirty="0">
                          <a:effectLst/>
                          <a:latin typeface="Calibri" panose="020F0502020204030204" pitchFamily="34" charset="0"/>
                        </a:rPr>
                        <a:t>590</a:t>
                      </a:r>
                    </a:p>
                  </a:txBody>
                  <a:tcPr marL="9525" marR="9525" marT="9525" marB="0" anchor="b"/>
                </a:tc>
                <a:extLst>
                  <a:ext uri="{0D108BD9-81ED-4DB2-BD59-A6C34878D82A}">
                    <a16:rowId xmlns:a16="http://schemas.microsoft.com/office/drawing/2014/main" val="10001"/>
                  </a:ext>
                </a:extLst>
              </a:tr>
              <a:tr h="370840">
                <a:tc>
                  <a:txBody>
                    <a:bodyPr/>
                    <a:lstStyle/>
                    <a:p>
                      <a:pPr algn="l" fontAlgn="b"/>
                      <a:r>
                        <a:rPr lang="en-US" sz="2800" b="0" i="0" u="none" strike="noStrike" dirty="0">
                          <a:effectLst/>
                          <a:latin typeface="Calibri" panose="020F0502020204030204" pitchFamily="34" charset="0"/>
                        </a:rPr>
                        <a:t>SFX [note customers may not use this in URL]</a:t>
                      </a:r>
                    </a:p>
                  </a:txBody>
                  <a:tcPr marL="9525" marR="9525" marT="9525" marB="0" anchor="b"/>
                </a:tc>
                <a:tc>
                  <a:txBody>
                    <a:bodyPr/>
                    <a:lstStyle/>
                    <a:p>
                      <a:pPr algn="r" fontAlgn="b"/>
                      <a:r>
                        <a:rPr lang="en-US" sz="2800" b="0" i="0" u="none" strike="noStrike" dirty="0">
                          <a:effectLst/>
                          <a:latin typeface="Calibri" panose="020F0502020204030204" pitchFamily="34" charset="0"/>
                        </a:rPr>
                        <a:t>509</a:t>
                      </a:r>
                    </a:p>
                  </a:txBody>
                  <a:tcPr marL="9525" marR="9525" marT="9525" marB="0" anchor="b"/>
                </a:tc>
                <a:extLst>
                  <a:ext uri="{0D108BD9-81ED-4DB2-BD59-A6C34878D82A}">
                    <a16:rowId xmlns:a16="http://schemas.microsoft.com/office/drawing/2014/main" val="10002"/>
                  </a:ext>
                </a:extLst>
              </a:tr>
              <a:tr h="370840">
                <a:tc>
                  <a:txBody>
                    <a:bodyPr/>
                    <a:lstStyle/>
                    <a:p>
                      <a:pPr algn="l" fontAlgn="b"/>
                      <a:r>
                        <a:rPr lang="en-US" sz="2800" b="0" i="0" u="none" strike="noStrike" dirty="0" err="1">
                          <a:effectLst/>
                          <a:latin typeface="Calibri" panose="020F0502020204030204" pitchFamily="34" charset="0"/>
                        </a:rPr>
                        <a:t>linksource.ebsco</a:t>
                      </a:r>
                      <a:endParaRPr lang="en-US" sz="2800" b="0" i="0" u="none" strike="noStrike" dirty="0">
                        <a:effectLst/>
                        <a:latin typeface="Calibri" panose="020F0502020204030204" pitchFamily="34" charset="0"/>
                      </a:endParaRPr>
                    </a:p>
                  </a:txBody>
                  <a:tcPr marL="9525" marR="9525" marT="9525" marB="0" anchor="b"/>
                </a:tc>
                <a:tc>
                  <a:txBody>
                    <a:bodyPr/>
                    <a:lstStyle/>
                    <a:p>
                      <a:pPr algn="r" fontAlgn="b"/>
                      <a:r>
                        <a:rPr lang="en-US" sz="2800" b="0" i="0" u="none" strike="noStrike" dirty="0">
                          <a:effectLst/>
                          <a:latin typeface="Calibri" panose="020F0502020204030204" pitchFamily="34" charset="0"/>
                        </a:rPr>
                        <a:t>12</a:t>
                      </a:r>
                    </a:p>
                  </a:txBody>
                  <a:tcPr marL="9525" marR="9525" marT="9525" marB="0" anchor="b"/>
                </a:tc>
                <a:extLst>
                  <a:ext uri="{0D108BD9-81ED-4DB2-BD59-A6C34878D82A}">
                    <a16:rowId xmlns:a16="http://schemas.microsoft.com/office/drawing/2014/main" val="10003"/>
                  </a:ext>
                </a:extLst>
              </a:tr>
            </a:tbl>
          </a:graphicData>
        </a:graphic>
      </p:graphicFrame>
      <p:sp>
        <p:nvSpPr>
          <p:cNvPr id="9" name="Text Placeholder 8"/>
          <p:cNvSpPr>
            <a:spLocks noGrp="1"/>
          </p:cNvSpPr>
          <p:nvPr>
            <p:ph type="body" sz="half" idx="2"/>
          </p:nvPr>
        </p:nvSpPr>
        <p:spPr/>
        <p:txBody>
          <a:bodyPr>
            <a:normAutofit/>
          </a:bodyPr>
          <a:lstStyle/>
          <a:p>
            <a:r>
              <a:rPr lang="en-US" sz="1600" dirty="0"/>
              <a:t>Counts from Google Analytics, 1 Jan–12 May 2016</a:t>
            </a:r>
          </a:p>
        </p:txBody>
      </p:sp>
      <p:sp>
        <p:nvSpPr>
          <p:cNvPr id="2" name="Date Placeholder 1"/>
          <p:cNvSpPr>
            <a:spLocks noGrp="1"/>
          </p:cNvSpPr>
          <p:nvPr>
            <p:ph type="dt" sz="half" idx="10"/>
          </p:nvPr>
        </p:nvSpPr>
        <p:spPr/>
        <p:txBody>
          <a:bodyPr/>
          <a:lstStyle/>
          <a:p>
            <a:r>
              <a:rPr lang="en-US"/>
              <a:t>18 May 2016 LPC Forum</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12</a:t>
            </a:fld>
            <a:endParaRPr lang="en-US" dirty="0"/>
          </a:p>
        </p:txBody>
      </p:sp>
      <p:sp>
        <p:nvSpPr>
          <p:cNvPr id="4" name="Footer Placeholder 3"/>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Tree>
    <p:extLst>
      <p:ext uri="{BB962C8B-B14F-4D97-AF65-F5344CB8AC3E}">
        <p14:creationId xmlns:p14="http://schemas.microsoft.com/office/powerpoint/2010/main" val="2486196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Library Use</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910226076"/>
              </p:ext>
            </p:extLst>
          </p:nvPr>
        </p:nvGraphicFramePr>
        <p:xfrm>
          <a:off x="3867150" y="868363"/>
          <a:ext cx="7315200" cy="4434840"/>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370840">
                <a:tc>
                  <a:txBody>
                    <a:bodyPr/>
                    <a:lstStyle/>
                    <a:p>
                      <a:r>
                        <a:rPr lang="en-US" sz="2800" dirty="0"/>
                        <a:t>Filter on Source</a:t>
                      </a:r>
                    </a:p>
                  </a:txBody>
                  <a:tcPr/>
                </a:tc>
                <a:tc>
                  <a:txBody>
                    <a:bodyPr/>
                    <a:lstStyle/>
                    <a:p>
                      <a:r>
                        <a:rPr lang="en-US" sz="2800" dirty="0"/>
                        <a:t>Total</a:t>
                      </a:r>
                      <a:r>
                        <a:rPr lang="en-US" sz="2800" baseline="0" dirty="0"/>
                        <a:t> Session</a:t>
                      </a:r>
                      <a:endParaRPr lang="en-US" sz="2800" dirty="0"/>
                    </a:p>
                  </a:txBody>
                  <a:tcPr/>
                </a:tc>
                <a:extLst>
                  <a:ext uri="{0D108BD9-81ED-4DB2-BD59-A6C34878D82A}">
                    <a16:rowId xmlns:a16="http://schemas.microsoft.com/office/drawing/2014/main" val="10000"/>
                  </a:ext>
                </a:extLst>
              </a:tr>
              <a:tr h="370840">
                <a:tc>
                  <a:txBody>
                    <a:bodyPr/>
                    <a:lstStyle/>
                    <a:p>
                      <a:pPr algn="l" fontAlgn="b"/>
                      <a:r>
                        <a:rPr lang="en-US" sz="2800" b="0" i="0" u="none" strike="noStrike" dirty="0" err="1">
                          <a:effectLst/>
                          <a:latin typeface="Calibri" panose="020F0502020204030204" pitchFamily="34" charset="0"/>
                        </a:rPr>
                        <a:t>exlibrisgroup</a:t>
                      </a:r>
                      <a:r>
                        <a:rPr lang="en-US" sz="2800" b="0" i="0" u="none" strike="noStrike" baseline="0" dirty="0">
                          <a:effectLst/>
                          <a:latin typeface="Calibri" panose="020F0502020204030204" pitchFamily="34" charset="0"/>
                        </a:rPr>
                        <a:t> (excluding SFX)</a:t>
                      </a:r>
                      <a:endParaRPr lang="en-US" sz="2800" b="0" i="0" u="none" strike="noStrike" dirty="0">
                        <a:effectLst/>
                        <a:latin typeface="Calibri" panose="020F0502020204030204" pitchFamily="34" charset="0"/>
                      </a:endParaRPr>
                    </a:p>
                  </a:txBody>
                  <a:tcPr marL="9525" marR="9525" marT="9525" marB="0" anchor="b"/>
                </a:tc>
                <a:tc>
                  <a:txBody>
                    <a:bodyPr/>
                    <a:lstStyle/>
                    <a:p>
                      <a:pPr algn="r" fontAlgn="b"/>
                      <a:r>
                        <a:rPr lang="en-US" sz="2800" b="0" i="0" u="none" strike="noStrike" dirty="0">
                          <a:effectLst/>
                          <a:latin typeface="Calibri" panose="020F0502020204030204" pitchFamily="34" charset="0"/>
                        </a:rPr>
                        <a:t>1638</a:t>
                      </a:r>
                    </a:p>
                  </a:txBody>
                  <a:tcPr marL="9525" marR="9525" marT="9525" marB="0" anchor="b"/>
                </a:tc>
                <a:extLst>
                  <a:ext uri="{0D108BD9-81ED-4DB2-BD59-A6C34878D82A}">
                    <a16:rowId xmlns:a16="http://schemas.microsoft.com/office/drawing/2014/main" val="10001"/>
                  </a:ext>
                </a:extLst>
              </a:tr>
              <a:tr h="370840">
                <a:tc>
                  <a:txBody>
                    <a:bodyPr/>
                    <a:lstStyle/>
                    <a:p>
                      <a:pPr algn="l" fontAlgn="b"/>
                      <a:r>
                        <a:rPr lang="en-US" sz="2800" b="0" i="0" u="none" strike="noStrike" dirty="0">
                          <a:effectLst/>
                          <a:latin typeface="Calibri" panose="020F0502020204030204" pitchFamily="34" charset="0"/>
                        </a:rPr>
                        <a:t>primo (not in above)</a:t>
                      </a:r>
                    </a:p>
                  </a:txBody>
                  <a:tcPr marL="9525" marR="9525" marT="9525" marB="0" anchor="b"/>
                </a:tc>
                <a:tc>
                  <a:txBody>
                    <a:bodyPr/>
                    <a:lstStyle/>
                    <a:p>
                      <a:pPr algn="r" fontAlgn="b"/>
                      <a:r>
                        <a:rPr lang="en-US" sz="2800" b="0" i="0" u="none" strike="noStrike" dirty="0">
                          <a:effectLst/>
                          <a:latin typeface="Calibri" panose="020F0502020204030204" pitchFamily="34" charset="0"/>
                        </a:rPr>
                        <a:t>271</a:t>
                      </a:r>
                    </a:p>
                  </a:txBody>
                  <a:tcPr marL="9525" marR="9525" marT="9525" marB="0" anchor="b"/>
                </a:tc>
                <a:extLst>
                  <a:ext uri="{0D108BD9-81ED-4DB2-BD59-A6C34878D82A}">
                    <a16:rowId xmlns:a16="http://schemas.microsoft.com/office/drawing/2014/main" val="10002"/>
                  </a:ext>
                </a:extLst>
              </a:tr>
              <a:tr h="370840">
                <a:tc>
                  <a:txBody>
                    <a:bodyPr/>
                    <a:lstStyle/>
                    <a:p>
                      <a:pPr algn="l" fontAlgn="b"/>
                      <a:r>
                        <a:rPr lang="en-US" sz="2800" b="0" i="0" u="none" strike="noStrike" dirty="0" err="1">
                          <a:effectLst/>
                          <a:latin typeface="Calibri" panose="020F0502020204030204" pitchFamily="34" charset="0"/>
                        </a:rPr>
                        <a:t>ebscohost</a:t>
                      </a:r>
                      <a:endParaRPr lang="en-US" sz="2800" b="0" i="0" u="none" strike="noStrike" dirty="0">
                        <a:effectLst/>
                        <a:latin typeface="Calibri" panose="020F0502020204030204" pitchFamily="34" charset="0"/>
                      </a:endParaRPr>
                    </a:p>
                  </a:txBody>
                  <a:tcPr marL="9525" marR="9525" marT="9525" marB="0" anchor="b"/>
                </a:tc>
                <a:tc>
                  <a:txBody>
                    <a:bodyPr/>
                    <a:lstStyle/>
                    <a:p>
                      <a:pPr algn="r" fontAlgn="b"/>
                      <a:r>
                        <a:rPr lang="en-US" sz="2800" b="0" i="0" u="none" strike="noStrike" dirty="0">
                          <a:effectLst/>
                          <a:latin typeface="Calibri" panose="020F0502020204030204" pitchFamily="34" charset="0"/>
                        </a:rPr>
                        <a:t>320</a:t>
                      </a:r>
                    </a:p>
                  </a:txBody>
                  <a:tcPr marL="9525" marR="9525" marT="9525" marB="0" anchor="b"/>
                </a:tc>
                <a:extLst>
                  <a:ext uri="{0D108BD9-81ED-4DB2-BD59-A6C34878D82A}">
                    <a16:rowId xmlns:a16="http://schemas.microsoft.com/office/drawing/2014/main" val="10003"/>
                  </a:ext>
                </a:extLst>
              </a:tr>
              <a:tr h="370840">
                <a:tc>
                  <a:txBody>
                    <a:bodyPr/>
                    <a:lstStyle/>
                    <a:p>
                      <a:pPr algn="l" fontAlgn="b"/>
                      <a:r>
                        <a:rPr lang="en-US" sz="2800" b="0" i="0" u="none" strike="noStrike" dirty="0" err="1">
                          <a:effectLst/>
                          <a:latin typeface="Calibri" panose="020F0502020204030204" pitchFamily="34" charset="0"/>
                        </a:rPr>
                        <a:t>worldcat</a:t>
                      </a:r>
                      <a:endParaRPr lang="en-US" sz="2800" b="0" i="0" u="none" strike="noStrike" dirty="0">
                        <a:effectLst/>
                        <a:latin typeface="Calibri" panose="020F0502020204030204" pitchFamily="34" charset="0"/>
                      </a:endParaRPr>
                    </a:p>
                  </a:txBody>
                  <a:tcPr marL="9525" marR="9525" marT="9525" marB="0" anchor="b"/>
                </a:tc>
                <a:tc>
                  <a:txBody>
                    <a:bodyPr/>
                    <a:lstStyle/>
                    <a:p>
                      <a:pPr algn="r" fontAlgn="b"/>
                      <a:r>
                        <a:rPr lang="en-US" sz="2800" b="0" i="0" u="none" strike="noStrike" dirty="0">
                          <a:effectLst/>
                          <a:latin typeface="Calibri" panose="020F0502020204030204" pitchFamily="34" charset="0"/>
                        </a:rPr>
                        <a:t>47</a:t>
                      </a:r>
                    </a:p>
                  </a:txBody>
                  <a:tcPr marL="9525" marR="9525" marT="9525" marB="0" anchor="b"/>
                </a:tc>
                <a:extLst>
                  <a:ext uri="{0D108BD9-81ED-4DB2-BD59-A6C34878D82A}">
                    <a16:rowId xmlns:a16="http://schemas.microsoft.com/office/drawing/2014/main" val="10004"/>
                  </a:ext>
                </a:extLst>
              </a:tr>
              <a:tr h="370840">
                <a:tc>
                  <a:txBody>
                    <a:bodyPr/>
                    <a:lstStyle/>
                    <a:p>
                      <a:pPr algn="l" fontAlgn="b"/>
                      <a:r>
                        <a:rPr lang="en-US" sz="2800" b="0" i="0" u="none" strike="noStrike" dirty="0" err="1">
                          <a:effectLst/>
                          <a:latin typeface="Calibri" panose="020F0502020204030204" pitchFamily="34" charset="0"/>
                        </a:rPr>
                        <a:t>firstsearch</a:t>
                      </a:r>
                      <a:endParaRPr lang="en-US" sz="2800" b="0" i="0" u="none" strike="noStrike" dirty="0">
                        <a:effectLst/>
                        <a:latin typeface="Calibri" panose="020F0502020204030204" pitchFamily="34" charset="0"/>
                      </a:endParaRPr>
                    </a:p>
                  </a:txBody>
                  <a:tcPr marL="9525" marR="9525" marT="9525" marB="0" anchor="b"/>
                </a:tc>
                <a:tc>
                  <a:txBody>
                    <a:bodyPr/>
                    <a:lstStyle/>
                    <a:p>
                      <a:pPr algn="r" fontAlgn="b"/>
                      <a:r>
                        <a:rPr lang="en-US" sz="2800" b="0" i="0" u="none" strike="noStrike" dirty="0">
                          <a:effectLst/>
                          <a:latin typeface="Calibri" panose="020F0502020204030204" pitchFamily="34" charset="0"/>
                        </a:rPr>
                        <a:t>19</a:t>
                      </a:r>
                    </a:p>
                  </a:txBody>
                  <a:tcPr marL="9525" marR="9525" marT="9525" marB="0" anchor="b"/>
                </a:tc>
                <a:extLst>
                  <a:ext uri="{0D108BD9-81ED-4DB2-BD59-A6C34878D82A}">
                    <a16:rowId xmlns:a16="http://schemas.microsoft.com/office/drawing/2014/main" val="10005"/>
                  </a:ext>
                </a:extLst>
              </a:tr>
              <a:tr h="370840">
                <a:tc>
                  <a:txBody>
                    <a:bodyPr/>
                    <a:lstStyle/>
                    <a:p>
                      <a:pPr algn="l" fontAlgn="b"/>
                      <a:r>
                        <a:rPr lang="en-US" sz="2800" b="0" i="0" u="none" strike="noStrike" dirty="0" err="1">
                          <a:effectLst/>
                          <a:latin typeface="Calibri" panose="020F0502020204030204" pitchFamily="34" charset="0"/>
                        </a:rPr>
                        <a:t>galegroup</a:t>
                      </a:r>
                      <a:endParaRPr lang="en-US" sz="2800" b="0" i="0" u="none" strike="noStrike" dirty="0">
                        <a:effectLst/>
                        <a:latin typeface="Calibri" panose="020F0502020204030204" pitchFamily="34" charset="0"/>
                      </a:endParaRPr>
                    </a:p>
                  </a:txBody>
                  <a:tcPr marL="9525" marR="9525" marT="9525" marB="0" anchor="b"/>
                </a:tc>
                <a:tc>
                  <a:txBody>
                    <a:bodyPr/>
                    <a:lstStyle/>
                    <a:p>
                      <a:pPr algn="r" fontAlgn="b"/>
                      <a:r>
                        <a:rPr lang="en-US" sz="2800" b="0" i="0" u="none" strike="noStrike" dirty="0">
                          <a:effectLst/>
                          <a:latin typeface="Calibri" panose="020F0502020204030204" pitchFamily="34" charset="0"/>
                        </a:rPr>
                        <a:t>11</a:t>
                      </a:r>
                    </a:p>
                  </a:txBody>
                  <a:tcPr marL="9525" marR="9525" marT="9525" marB="0" anchor="b"/>
                </a:tc>
                <a:extLst>
                  <a:ext uri="{0D108BD9-81ED-4DB2-BD59-A6C34878D82A}">
                    <a16:rowId xmlns:a16="http://schemas.microsoft.com/office/drawing/2014/main" val="10006"/>
                  </a:ext>
                </a:extLst>
              </a:tr>
              <a:tr h="370840">
                <a:tc>
                  <a:txBody>
                    <a:bodyPr/>
                    <a:lstStyle/>
                    <a:p>
                      <a:pPr algn="l" fontAlgn="b"/>
                      <a:r>
                        <a:rPr lang="en-US" sz="2800" b="0" i="0" u="none" strike="noStrike" dirty="0" err="1">
                          <a:effectLst/>
                          <a:latin typeface="Calibri" panose="020F0502020204030204" pitchFamily="34" charset="0"/>
                        </a:rPr>
                        <a:t>proquest</a:t>
                      </a:r>
                      <a:endParaRPr lang="en-US" sz="2800" b="0" i="0" u="none" strike="noStrike" dirty="0">
                        <a:effectLst/>
                        <a:latin typeface="Calibri" panose="020F0502020204030204" pitchFamily="34" charset="0"/>
                      </a:endParaRPr>
                    </a:p>
                  </a:txBody>
                  <a:tcPr marL="9525" marR="9525" marT="9525" marB="0" anchor="b"/>
                </a:tc>
                <a:tc>
                  <a:txBody>
                    <a:bodyPr/>
                    <a:lstStyle/>
                    <a:p>
                      <a:pPr algn="r" fontAlgn="b"/>
                      <a:r>
                        <a:rPr lang="en-US" sz="2800" b="0" i="0" u="none" strike="noStrike" dirty="0">
                          <a:effectLst/>
                          <a:latin typeface="Calibri" panose="020F0502020204030204" pitchFamily="34" charset="0"/>
                        </a:rPr>
                        <a:t>7</a:t>
                      </a:r>
                    </a:p>
                  </a:txBody>
                  <a:tcPr marL="9525" marR="9525" marT="9525" marB="0" anchor="b"/>
                </a:tc>
                <a:extLst>
                  <a:ext uri="{0D108BD9-81ED-4DB2-BD59-A6C34878D82A}">
                    <a16:rowId xmlns:a16="http://schemas.microsoft.com/office/drawing/2014/main" val="10007"/>
                  </a:ext>
                </a:extLst>
              </a:tr>
              <a:tr h="370840">
                <a:tc>
                  <a:txBody>
                    <a:bodyPr/>
                    <a:lstStyle/>
                    <a:p>
                      <a:pPr algn="l" fontAlgn="b"/>
                      <a:r>
                        <a:rPr lang="en-US" sz="2800" b="0" i="0" u="none" strike="noStrike" dirty="0">
                          <a:effectLst/>
                          <a:latin typeface="Calibri" panose="020F0502020204030204" pitchFamily="34" charset="0"/>
                        </a:rPr>
                        <a:t>proxy</a:t>
                      </a:r>
                      <a:r>
                        <a:rPr lang="en-US" sz="2800" b="0" i="0" u="none" strike="noStrike" baseline="0" dirty="0">
                          <a:effectLst/>
                          <a:latin typeface="Calibri" panose="020F0502020204030204" pitchFamily="34" charset="0"/>
                        </a:rPr>
                        <a:t> (not in above)</a:t>
                      </a:r>
                      <a:endParaRPr lang="en-US" sz="2800" b="0" i="0" u="none" strike="noStrike" dirty="0">
                        <a:effectLst/>
                        <a:latin typeface="Calibri" panose="020F0502020204030204" pitchFamily="34" charset="0"/>
                      </a:endParaRPr>
                    </a:p>
                  </a:txBody>
                  <a:tcPr marL="9525" marR="9525" marT="9525" marB="0" anchor="b"/>
                </a:tc>
                <a:tc>
                  <a:txBody>
                    <a:bodyPr/>
                    <a:lstStyle/>
                    <a:p>
                      <a:pPr algn="r" fontAlgn="b"/>
                      <a:r>
                        <a:rPr lang="en-US" sz="2800" b="0" i="0" u="none" strike="noStrike" dirty="0">
                          <a:effectLst/>
                          <a:latin typeface="Calibri" panose="020F0502020204030204" pitchFamily="34" charset="0"/>
                        </a:rPr>
                        <a:t>250</a:t>
                      </a:r>
                    </a:p>
                  </a:txBody>
                  <a:tcPr marL="9525" marR="9525" marT="9525" marB="0" anchor="b"/>
                </a:tc>
                <a:extLst>
                  <a:ext uri="{0D108BD9-81ED-4DB2-BD59-A6C34878D82A}">
                    <a16:rowId xmlns:a16="http://schemas.microsoft.com/office/drawing/2014/main" val="10008"/>
                  </a:ext>
                </a:extLst>
              </a:tr>
            </a:tbl>
          </a:graphicData>
        </a:graphic>
      </p:graphicFrame>
      <p:sp>
        <p:nvSpPr>
          <p:cNvPr id="9" name="Text Placeholder 8"/>
          <p:cNvSpPr>
            <a:spLocks noGrp="1"/>
          </p:cNvSpPr>
          <p:nvPr>
            <p:ph type="body" sz="half" idx="2"/>
          </p:nvPr>
        </p:nvSpPr>
        <p:spPr/>
        <p:txBody>
          <a:bodyPr>
            <a:normAutofit/>
          </a:bodyPr>
          <a:lstStyle/>
          <a:p>
            <a:r>
              <a:rPr lang="en-US" sz="1600" dirty="0"/>
              <a:t>Counts from Google Analytics, 1 Jan–12 May 2016</a:t>
            </a:r>
          </a:p>
        </p:txBody>
      </p:sp>
      <p:sp>
        <p:nvSpPr>
          <p:cNvPr id="2" name="Date Placeholder 1"/>
          <p:cNvSpPr>
            <a:spLocks noGrp="1"/>
          </p:cNvSpPr>
          <p:nvPr>
            <p:ph type="dt" sz="half" idx="10"/>
          </p:nvPr>
        </p:nvSpPr>
        <p:spPr/>
        <p:txBody>
          <a:bodyPr/>
          <a:lstStyle/>
          <a:p>
            <a:r>
              <a:rPr lang="en-US"/>
              <a:t>18 May 2016 LPC Forum</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13</a:t>
            </a:fld>
            <a:endParaRPr lang="en-US" dirty="0"/>
          </a:p>
        </p:txBody>
      </p:sp>
      <p:sp>
        <p:nvSpPr>
          <p:cNvPr id="4" name="Footer Placeholder 3"/>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Tree>
    <p:extLst>
      <p:ext uri="{BB962C8B-B14F-4D97-AF65-F5344CB8AC3E}">
        <p14:creationId xmlns:p14="http://schemas.microsoft.com/office/powerpoint/2010/main" val="1657137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Importance of Discovery Systems</a:t>
            </a:r>
          </a:p>
        </p:txBody>
      </p:sp>
      <p:sp>
        <p:nvSpPr>
          <p:cNvPr id="11" name="Content Placeholder 10"/>
          <p:cNvSpPr>
            <a:spLocks noGrp="1"/>
          </p:cNvSpPr>
          <p:nvPr>
            <p:ph idx="1"/>
          </p:nvPr>
        </p:nvSpPr>
        <p:spPr/>
        <p:txBody>
          <a:bodyPr>
            <a:normAutofit/>
          </a:bodyPr>
          <a:lstStyle/>
          <a:p>
            <a:r>
              <a:rPr lang="en-US" sz="3200" dirty="0" err="1"/>
              <a:t>Worldcat</a:t>
            </a:r>
            <a:r>
              <a:rPr lang="en-US" sz="3200" dirty="0"/>
              <a:t> — </a:t>
            </a:r>
            <a:r>
              <a:rPr lang="en-US" sz="3200" dirty="0">
                <a:hlinkClick r:id="rId2"/>
              </a:rPr>
              <a:t>https://www.oclc.org/digital-gateway.en.html</a:t>
            </a:r>
            <a:r>
              <a:rPr lang="en-US" sz="3200" dirty="0"/>
              <a:t> </a:t>
            </a:r>
          </a:p>
          <a:p>
            <a:r>
              <a:rPr lang="en-US" sz="3200" dirty="0" err="1"/>
              <a:t>ExLibris</a:t>
            </a:r>
            <a:r>
              <a:rPr lang="en-US" sz="3200" dirty="0"/>
              <a:t> —  </a:t>
            </a:r>
            <a:r>
              <a:rPr lang="en-US" sz="3200" u="sng" dirty="0">
                <a:hlinkClick r:id="rId3"/>
              </a:rPr>
              <a:t>http://www.exlibrisgroup.com/files/Products/Primo/InstitutionalRepositorySubmissionRequirements.pdf</a:t>
            </a:r>
            <a:endParaRPr lang="en-US" sz="3200" dirty="0"/>
          </a:p>
          <a:p>
            <a:r>
              <a:rPr lang="en-US" sz="3200" dirty="0"/>
              <a:t>SHARE — </a:t>
            </a:r>
            <a:r>
              <a:rPr lang="en-US" sz="3200" dirty="0">
                <a:hlinkClick r:id="rId4"/>
              </a:rPr>
              <a:t>https://osf.io/share/registration/</a:t>
            </a:r>
            <a:r>
              <a:rPr lang="en-US" sz="3200" dirty="0"/>
              <a:t> </a:t>
            </a:r>
          </a:p>
        </p:txBody>
      </p:sp>
      <p:sp>
        <p:nvSpPr>
          <p:cNvPr id="4" name="Date Placeholder 3"/>
          <p:cNvSpPr>
            <a:spLocks noGrp="1"/>
          </p:cNvSpPr>
          <p:nvPr>
            <p:ph type="dt" sz="half" idx="10"/>
          </p:nvPr>
        </p:nvSpPr>
        <p:spPr/>
        <p:txBody>
          <a:bodyPr/>
          <a:lstStyle/>
          <a:p>
            <a:r>
              <a:rPr lang="en-US" dirty="0"/>
              <a:t>18 May 2016 LPC Forum</a:t>
            </a:r>
          </a:p>
        </p:txBody>
      </p:sp>
      <p:sp>
        <p:nvSpPr>
          <p:cNvPr id="6" name="Slide Number Placeholder 5"/>
          <p:cNvSpPr>
            <a:spLocks noGrp="1"/>
          </p:cNvSpPr>
          <p:nvPr>
            <p:ph type="sldNum" sz="quarter" idx="12"/>
          </p:nvPr>
        </p:nvSpPr>
        <p:spPr/>
        <p:txBody>
          <a:bodyPr/>
          <a:lstStyle/>
          <a:p>
            <a:fld id="{4FAB73BC-B049-4115-A692-8D63A059BFB8}"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Tree>
    <p:extLst>
      <p:ext uri="{BB962C8B-B14F-4D97-AF65-F5344CB8AC3E}">
        <p14:creationId xmlns:p14="http://schemas.microsoft.com/office/powerpoint/2010/main" val="1816700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 Resolver 201</a:t>
            </a:r>
          </a:p>
        </p:txBody>
      </p:sp>
      <p:sp>
        <p:nvSpPr>
          <p:cNvPr id="11" name="Text Placeholder 10"/>
          <p:cNvSpPr>
            <a:spLocks noGrp="1"/>
          </p:cNvSpPr>
          <p:nvPr>
            <p:ph type="body" idx="1"/>
          </p:nvPr>
        </p:nvSpPr>
        <p:spPr/>
        <p:txBody>
          <a:bodyPr/>
          <a:lstStyle/>
          <a:p>
            <a:r>
              <a:rPr lang="en-US" dirty="0"/>
              <a:t>Have sympathy for your electronic resources librarian</a:t>
            </a:r>
          </a:p>
        </p:txBody>
      </p:sp>
      <p:sp>
        <p:nvSpPr>
          <p:cNvPr id="4" name="Date Placeholder 3"/>
          <p:cNvSpPr>
            <a:spLocks noGrp="1"/>
          </p:cNvSpPr>
          <p:nvPr>
            <p:ph type="dt" sz="half" idx="10"/>
          </p:nvPr>
        </p:nvSpPr>
        <p:spPr/>
        <p:txBody>
          <a:bodyPr/>
          <a:lstStyle/>
          <a:p>
            <a:r>
              <a:rPr lang="en-US"/>
              <a:t>18 May 2016 LPC Forum</a:t>
            </a:r>
            <a:endParaRPr lang="en-US" dirty="0"/>
          </a:p>
        </p:txBody>
      </p:sp>
      <p:sp>
        <p:nvSpPr>
          <p:cNvPr id="5" name="Footer Placeholder 4"/>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4150055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KBART (Knowledge Bases And Related Tools)</a:t>
            </a:r>
          </a:p>
        </p:txBody>
      </p:sp>
      <p:sp>
        <p:nvSpPr>
          <p:cNvPr id="3" name="Content Placeholder 2"/>
          <p:cNvSpPr>
            <a:spLocks noGrp="1"/>
          </p:cNvSpPr>
          <p:nvPr>
            <p:ph idx="1"/>
          </p:nvPr>
        </p:nvSpPr>
        <p:spPr/>
        <p:txBody>
          <a:bodyPr/>
          <a:lstStyle/>
          <a:p>
            <a:pPr marL="0" indent="0">
              <a:buNone/>
            </a:pPr>
            <a:r>
              <a:rPr lang="en-US" dirty="0"/>
              <a:t>NISO RP-9-2010 </a:t>
            </a:r>
            <a:r>
              <a:rPr lang="en-US" u="sng" dirty="0">
                <a:hlinkClick r:id="rId2"/>
              </a:rPr>
              <a:t>http://www.niso.org/publications/rp/RP-2010-09.pdf</a:t>
            </a:r>
            <a:r>
              <a:rPr lang="en-US" dirty="0"/>
              <a:t> </a:t>
            </a:r>
          </a:p>
          <a:p>
            <a:pPr marL="0" indent="0">
              <a:buNone/>
            </a:pPr>
            <a:r>
              <a:rPr lang="en-US" dirty="0"/>
              <a:t>NISO RP-9-2014 – Phase 2 – </a:t>
            </a:r>
            <a:r>
              <a:rPr lang="en-US" u="sng" dirty="0">
                <a:hlinkClick r:id="rId3"/>
              </a:rPr>
              <a:t>http://www.niso.org/apps/group_public/download.php/12720/rp-9-2014_KBART.pdf</a:t>
            </a:r>
            <a:endParaRPr lang="en-US" u="sng" dirty="0"/>
          </a:p>
          <a:p>
            <a:r>
              <a:rPr lang="en-US" dirty="0"/>
              <a:t>Includes new fields for book and conference proceedings</a:t>
            </a:r>
          </a:p>
          <a:p>
            <a:r>
              <a:rPr lang="en-US" dirty="0"/>
              <a:t>Added “access type” field to identify completely free content and purchased/licensed content (including hybrid)</a:t>
            </a:r>
          </a:p>
          <a:p>
            <a:r>
              <a:rPr lang="en-US" dirty="0"/>
              <a:t>Added field to connect previous journal titles</a:t>
            </a:r>
          </a:p>
        </p:txBody>
      </p:sp>
      <p:sp>
        <p:nvSpPr>
          <p:cNvPr id="4" name="Date Placeholder 3"/>
          <p:cNvSpPr>
            <a:spLocks noGrp="1"/>
          </p:cNvSpPr>
          <p:nvPr>
            <p:ph type="dt" sz="half" idx="10"/>
          </p:nvPr>
        </p:nvSpPr>
        <p:spPr/>
        <p:txBody>
          <a:bodyPr/>
          <a:lstStyle/>
          <a:p>
            <a:r>
              <a:rPr lang="en-US"/>
              <a:t>18 May 2016 LPC Forum</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16</a:t>
            </a:fld>
            <a:endParaRPr lang="en-US" dirty="0"/>
          </a:p>
        </p:txBody>
      </p:sp>
      <p:sp>
        <p:nvSpPr>
          <p:cNvPr id="6" name="Footer Placeholder 5"/>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Tree>
    <p:extLst>
      <p:ext uri="{BB962C8B-B14F-4D97-AF65-F5344CB8AC3E}">
        <p14:creationId xmlns:p14="http://schemas.microsoft.com/office/powerpoint/2010/main" val="422577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KBART data fields</a:t>
            </a:r>
            <a:br>
              <a:rPr lang="en-US" dirty="0"/>
            </a:br>
            <a:r>
              <a:rPr lang="en-US" sz="1800" dirty="0"/>
              <a:t>“not every field … will be relevant to all content providers. However, all fields should be considered to be mandatory </a:t>
            </a:r>
            <a:r>
              <a:rPr lang="en-US" sz="1800" i="1" dirty="0"/>
              <a:t>if they exist </a:t>
            </a:r>
            <a:r>
              <a:rPr lang="en-US" sz="1800" dirty="0"/>
              <a:t>and all effort should be made to gather the data, even if it must be obtained from another area of the business or an external source.” p.3</a:t>
            </a:r>
          </a:p>
        </p:txBody>
      </p:sp>
      <p:sp>
        <p:nvSpPr>
          <p:cNvPr id="3" name="Content Placeholder 2"/>
          <p:cNvSpPr>
            <a:spLocks noGrp="1"/>
          </p:cNvSpPr>
          <p:nvPr>
            <p:ph sz="half" idx="1"/>
          </p:nvPr>
        </p:nvSpPr>
        <p:spPr>
          <a:xfrm>
            <a:off x="3867912" y="868680"/>
            <a:ext cx="2859459" cy="5120640"/>
          </a:xfrm>
        </p:spPr>
        <p:txBody>
          <a:bodyPr anchor="t">
            <a:normAutofit fontScale="92500" lnSpcReduction="10000"/>
          </a:bodyPr>
          <a:lstStyle/>
          <a:p>
            <a:r>
              <a:rPr lang="en-US" dirty="0" err="1"/>
              <a:t>publication_title</a:t>
            </a:r>
            <a:endParaRPr lang="en-US" dirty="0"/>
          </a:p>
          <a:p>
            <a:r>
              <a:rPr lang="en-US" dirty="0" err="1"/>
              <a:t>print_identifier</a:t>
            </a:r>
            <a:endParaRPr lang="en-US" dirty="0"/>
          </a:p>
          <a:p>
            <a:r>
              <a:rPr lang="en-US" dirty="0" err="1"/>
              <a:t>online_identifier</a:t>
            </a:r>
            <a:endParaRPr lang="en-US" dirty="0"/>
          </a:p>
          <a:p>
            <a:r>
              <a:rPr lang="en-US" dirty="0" err="1"/>
              <a:t>date_first_issue_online</a:t>
            </a:r>
            <a:endParaRPr lang="en-US" dirty="0"/>
          </a:p>
          <a:p>
            <a:r>
              <a:rPr lang="en-US" dirty="0" err="1"/>
              <a:t>num_first_vol_online</a:t>
            </a:r>
            <a:endParaRPr lang="en-US" dirty="0"/>
          </a:p>
          <a:p>
            <a:r>
              <a:rPr lang="en-US" dirty="0" err="1"/>
              <a:t>num_first_issue_online</a:t>
            </a:r>
            <a:endParaRPr lang="en-US" dirty="0"/>
          </a:p>
          <a:p>
            <a:r>
              <a:rPr lang="en-US" dirty="0" err="1"/>
              <a:t>date_last_issue_online</a:t>
            </a:r>
            <a:endParaRPr lang="en-US" dirty="0"/>
          </a:p>
          <a:p>
            <a:r>
              <a:rPr lang="en-US" dirty="0" err="1"/>
              <a:t>num_last_vol_online</a:t>
            </a:r>
            <a:endParaRPr lang="en-US" dirty="0"/>
          </a:p>
          <a:p>
            <a:r>
              <a:rPr lang="en-US" dirty="0" err="1"/>
              <a:t>num_last_issue_online</a:t>
            </a:r>
            <a:endParaRPr lang="en-US" dirty="0"/>
          </a:p>
          <a:p>
            <a:r>
              <a:rPr lang="en-US" dirty="0" err="1"/>
              <a:t>title_url</a:t>
            </a:r>
            <a:r>
              <a:rPr lang="en-US" dirty="0"/>
              <a:t>	</a:t>
            </a:r>
          </a:p>
          <a:p>
            <a:r>
              <a:rPr lang="en-US" dirty="0" err="1"/>
              <a:t>first_author</a:t>
            </a:r>
            <a:r>
              <a:rPr lang="en-US" dirty="0"/>
              <a:t>	</a:t>
            </a:r>
          </a:p>
          <a:p>
            <a:r>
              <a:rPr lang="en-US" dirty="0" err="1"/>
              <a:t>title_id</a:t>
            </a:r>
            <a:r>
              <a:rPr lang="en-US" dirty="0"/>
              <a:t>	</a:t>
            </a:r>
          </a:p>
          <a:p>
            <a:r>
              <a:rPr lang="en-US" dirty="0" err="1"/>
              <a:t>embargo_info</a:t>
            </a:r>
            <a:r>
              <a:rPr lang="en-US" dirty="0"/>
              <a:t>	</a:t>
            </a:r>
          </a:p>
        </p:txBody>
      </p:sp>
      <p:sp>
        <p:nvSpPr>
          <p:cNvPr id="4" name="Content Placeholder 3"/>
          <p:cNvSpPr>
            <a:spLocks noGrp="1"/>
          </p:cNvSpPr>
          <p:nvPr>
            <p:ph sz="half" idx="2"/>
          </p:nvPr>
        </p:nvSpPr>
        <p:spPr>
          <a:xfrm>
            <a:off x="7193902" y="868680"/>
            <a:ext cx="4098938" cy="5120640"/>
          </a:xfrm>
        </p:spPr>
        <p:txBody>
          <a:bodyPr anchor="t">
            <a:normAutofit fontScale="92500" lnSpcReduction="10000"/>
          </a:bodyPr>
          <a:lstStyle/>
          <a:p>
            <a:r>
              <a:rPr lang="en-US" dirty="0" err="1"/>
              <a:t>coverage_depth</a:t>
            </a:r>
            <a:r>
              <a:rPr lang="en-US" dirty="0"/>
              <a:t>	</a:t>
            </a:r>
          </a:p>
          <a:p>
            <a:r>
              <a:rPr lang="en-US" dirty="0"/>
              <a:t>notes</a:t>
            </a:r>
          </a:p>
          <a:p>
            <a:r>
              <a:rPr lang="en-US" dirty="0" err="1"/>
              <a:t>publisher_name</a:t>
            </a:r>
            <a:r>
              <a:rPr lang="en-US" dirty="0"/>
              <a:t>	</a:t>
            </a:r>
          </a:p>
          <a:p>
            <a:r>
              <a:rPr lang="en-US" dirty="0" err="1"/>
              <a:t>publication_type</a:t>
            </a:r>
            <a:r>
              <a:rPr lang="en-US" dirty="0"/>
              <a:t>	</a:t>
            </a:r>
          </a:p>
          <a:p>
            <a:r>
              <a:rPr lang="en-US" dirty="0" err="1"/>
              <a:t>date_monograph_published_print</a:t>
            </a:r>
            <a:r>
              <a:rPr lang="en-US" dirty="0"/>
              <a:t>	</a:t>
            </a:r>
          </a:p>
          <a:p>
            <a:r>
              <a:rPr lang="en-US" dirty="0" err="1"/>
              <a:t>date_monograph_published_online</a:t>
            </a:r>
            <a:endParaRPr lang="en-US" dirty="0"/>
          </a:p>
          <a:p>
            <a:r>
              <a:rPr lang="en-US" dirty="0" err="1"/>
              <a:t>monograph_volume</a:t>
            </a:r>
            <a:r>
              <a:rPr lang="en-US" dirty="0"/>
              <a:t>	</a:t>
            </a:r>
          </a:p>
          <a:p>
            <a:r>
              <a:rPr lang="en-US" dirty="0" err="1"/>
              <a:t>monograph_edition</a:t>
            </a:r>
            <a:r>
              <a:rPr lang="en-US" dirty="0"/>
              <a:t>	</a:t>
            </a:r>
          </a:p>
          <a:p>
            <a:r>
              <a:rPr lang="en-US" dirty="0" err="1"/>
              <a:t>first_editor</a:t>
            </a:r>
            <a:r>
              <a:rPr lang="en-US" dirty="0"/>
              <a:t>	</a:t>
            </a:r>
          </a:p>
          <a:p>
            <a:r>
              <a:rPr lang="en-US" dirty="0" err="1"/>
              <a:t>parent_publication_id</a:t>
            </a:r>
            <a:r>
              <a:rPr lang="en-US" dirty="0"/>
              <a:t>	</a:t>
            </a:r>
          </a:p>
          <a:p>
            <a:r>
              <a:rPr lang="en-US" dirty="0" err="1"/>
              <a:t>preceding_publication_title_id</a:t>
            </a:r>
            <a:endParaRPr lang="en-US" dirty="0"/>
          </a:p>
          <a:p>
            <a:r>
              <a:rPr lang="en-US" dirty="0" err="1"/>
              <a:t>access_type</a:t>
            </a:r>
            <a:endParaRPr lang="en-US" dirty="0"/>
          </a:p>
        </p:txBody>
      </p:sp>
      <p:sp>
        <p:nvSpPr>
          <p:cNvPr id="5" name="Date Placeholder 4"/>
          <p:cNvSpPr>
            <a:spLocks noGrp="1"/>
          </p:cNvSpPr>
          <p:nvPr>
            <p:ph type="dt" sz="half" idx="10"/>
          </p:nvPr>
        </p:nvSpPr>
        <p:spPr/>
        <p:txBody>
          <a:bodyPr/>
          <a:lstStyle/>
          <a:p>
            <a:r>
              <a:rPr lang="en-US"/>
              <a:t>18 May 2016 LPC Forum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Tree>
    <p:extLst>
      <p:ext uri="{BB962C8B-B14F-4D97-AF65-F5344CB8AC3E}">
        <p14:creationId xmlns:p14="http://schemas.microsoft.com/office/powerpoint/2010/main" val="3575047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18 May 2016 LPC Forum</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18</a:t>
            </a:fld>
            <a:endParaRPr lang="en-US" dirty="0"/>
          </a:p>
        </p:txBody>
      </p:sp>
      <p:sp>
        <p:nvSpPr>
          <p:cNvPr id="4" name="Footer Placeholder 3"/>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pic>
        <p:nvPicPr>
          <p:cNvPr id="6" name="Picture 5"/>
          <p:cNvPicPr>
            <a:picLocks noChangeAspect="1"/>
          </p:cNvPicPr>
          <p:nvPr/>
        </p:nvPicPr>
        <p:blipFill>
          <a:blip r:embed="rId2"/>
          <a:stretch>
            <a:fillRect/>
          </a:stretch>
        </p:blipFill>
        <p:spPr>
          <a:xfrm>
            <a:off x="192643" y="345233"/>
            <a:ext cx="11847079" cy="2292188"/>
          </a:xfrm>
          <a:prstGeom prst="rect">
            <a:avLst/>
          </a:prstGeom>
        </p:spPr>
      </p:pic>
      <p:pic>
        <p:nvPicPr>
          <p:cNvPr id="9" name="Picture 8"/>
          <p:cNvPicPr>
            <a:picLocks noChangeAspect="1"/>
          </p:cNvPicPr>
          <p:nvPr/>
        </p:nvPicPr>
        <p:blipFill>
          <a:blip r:embed="rId3"/>
          <a:stretch>
            <a:fillRect/>
          </a:stretch>
        </p:blipFill>
        <p:spPr>
          <a:xfrm>
            <a:off x="192643" y="2934382"/>
            <a:ext cx="11817427" cy="2178793"/>
          </a:xfrm>
          <a:prstGeom prst="rect">
            <a:avLst/>
          </a:prstGeom>
        </p:spPr>
      </p:pic>
      <p:sp>
        <p:nvSpPr>
          <p:cNvPr id="10" name="TextBox 9"/>
          <p:cNvSpPr txBox="1"/>
          <p:nvPr/>
        </p:nvSpPr>
        <p:spPr>
          <a:xfrm>
            <a:off x="1119896" y="5410136"/>
            <a:ext cx="9964266" cy="369332"/>
          </a:xfrm>
          <a:prstGeom prst="rect">
            <a:avLst/>
          </a:prstGeom>
          <a:noFill/>
        </p:spPr>
        <p:txBody>
          <a:bodyPr wrap="none" rtlCol="0">
            <a:spAutoFit/>
          </a:bodyPr>
          <a:lstStyle/>
          <a:p>
            <a:r>
              <a:rPr lang="en-US" dirty="0"/>
              <a:t>From IRO-</a:t>
            </a:r>
            <a:r>
              <a:rPr lang="en-US" dirty="0" err="1"/>
              <a:t>UIowa_Global_AllTitles_current</a:t>
            </a:r>
            <a:r>
              <a:rPr lang="en-US" dirty="0"/>
              <a:t> available </a:t>
            </a:r>
            <a:r>
              <a:rPr lang="en-US" dirty="0">
                <a:hlinkClick r:id="rId4"/>
              </a:rPr>
              <a:t>http://www.lib.uiowa.edu/studio/colophon/#kbart</a:t>
            </a:r>
            <a:r>
              <a:rPr lang="en-US" dirty="0"/>
              <a:t>  </a:t>
            </a:r>
          </a:p>
        </p:txBody>
      </p:sp>
    </p:spTree>
    <p:extLst>
      <p:ext uri="{BB962C8B-B14F-4D97-AF65-F5344CB8AC3E}">
        <p14:creationId xmlns:p14="http://schemas.microsoft.com/office/powerpoint/2010/main" val="282895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Knowledge bases</a:t>
            </a:r>
          </a:p>
        </p:txBody>
      </p:sp>
      <p:sp>
        <p:nvSpPr>
          <p:cNvPr id="3" name="Content Placeholder 2"/>
          <p:cNvSpPr>
            <a:spLocks noGrp="1"/>
          </p:cNvSpPr>
          <p:nvPr>
            <p:ph idx="1"/>
          </p:nvPr>
        </p:nvSpPr>
        <p:spPr/>
        <p:txBody>
          <a:bodyPr anchor="t">
            <a:normAutofit lnSpcReduction="10000"/>
          </a:bodyPr>
          <a:lstStyle/>
          <a:p>
            <a:pPr marL="0" indent="0">
              <a:buNone/>
            </a:pPr>
            <a:r>
              <a:rPr lang="en-US" sz="3200" dirty="0"/>
              <a:t>Knowledge Base + (KB+)</a:t>
            </a:r>
          </a:p>
          <a:p>
            <a:r>
              <a:rPr lang="en-US" sz="3200" u="sng" dirty="0">
                <a:hlinkClick r:id="rId2"/>
              </a:rPr>
              <a:t>https://www.kbplus.ac.uk/kbplus/</a:t>
            </a:r>
            <a:endParaRPr lang="en-US" sz="3200" u="sng" dirty="0"/>
          </a:p>
          <a:p>
            <a:r>
              <a:rPr lang="en-US" sz="3200" dirty="0"/>
              <a:t>Service from JISC for UK libraries</a:t>
            </a:r>
          </a:p>
          <a:p>
            <a:endParaRPr lang="en-US" sz="1000" dirty="0"/>
          </a:p>
          <a:p>
            <a:pPr marL="0" indent="0">
              <a:buNone/>
            </a:pPr>
            <a:r>
              <a:rPr lang="en-US" sz="3200" dirty="0"/>
              <a:t>Global Open Knowledgebase (</a:t>
            </a:r>
            <a:r>
              <a:rPr lang="en-US" sz="3200" dirty="0" err="1"/>
              <a:t>GOKb</a:t>
            </a:r>
            <a:r>
              <a:rPr lang="en-US" sz="3200" dirty="0"/>
              <a:t>)</a:t>
            </a:r>
          </a:p>
          <a:p>
            <a:r>
              <a:rPr lang="en-US" sz="3200" dirty="0">
                <a:hlinkClick r:id="rId3"/>
              </a:rPr>
              <a:t>http://gokb.org/</a:t>
            </a:r>
            <a:r>
              <a:rPr lang="en-US" sz="3200" dirty="0"/>
              <a:t> </a:t>
            </a:r>
          </a:p>
          <a:p>
            <a:r>
              <a:rPr lang="en-US" sz="3200" dirty="0"/>
              <a:t>Began at NCSU to work with </a:t>
            </a:r>
            <a:r>
              <a:rPr lang="en-US" sz="3200" dirty="0" err="1"/>
              <a:t>Kuali</a:t>
            </a:r>
            <a:r>
              <a:rPr lang="en-US" sz="3200" dirty="0"/>
              <a:t> OLE</a:t>
            </a:r>
          </a:p>
          <a:p>
            <a:r>
              <a:rPr lang="en-US" sz="3200" dirty="0"/>
              <a:t>Open data, licensed CC</a:t>
            </a:r>
            <a:r>
              <a:rPr lang="en-US" sz="3200" dirty="0">
                <a:latin typeface="Eras Medium ITC" panose="020B0602030504020804" pitchFamily="34" charset="0"/>
              </a:rPr>
              <a:t>0</a:t>
            </a:r>
          </a:p>
          <a:p>
            <a:r>
              <a:rPr lang="en-US" sz="3200" dirty="0"/>
              <a:t>Community includes multiple libraries in multiple countries</a:t>
            </a:r>
          </a:p>
        </p:txBody>
      </p:sp>
      <p:sp>
        <p:nvSpPr>
          <p:cNvPr id="5" name="Date Placeholder 4"/>
          <p:cNvSpPr>
            <a:spLocks noGrp="1"/>
          </p:cNvSpPr>
          <p:nvPr>
            <p:ph type="dt" sz="half" idx="10"/>
          </p:nvPr>
        </p:nvSpPr>
        <p:spPr/>
        <p:txBody>
          <a:bodyPr/>
          <a:lstStyle/>
          <a:p>
            <a:r>
              <a:rPr lang="en-US"/>
              <a:t>18 May 2016 LPC Forum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Tree>
    <p:extLst>
      <p:ext uri="{BB962C8B-B14F-4D97-AF65-F5344CB8AC3E}">
        <p14:creationId xmlns:p14="http://schemas.microsoft.com/office/powerpoint/2010/main" val="156128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endParaRPr lang="en-US" dirty="0"/>
          </a:p>
        </p:txBody>
      </p:sp>
      <p:sp>
        <p:nvSpPr>
          <p:cNvPr id="3" name="Text Placeholder 2"/>
          <p:cNvSpPr>
            <a:spLocks noGrp="1"/>
          </p:cNvSpPr>
          <p:nvPr>
            <p:ph type="body" idx="1"/>
          </p:nvPr>
        </p:nvSpPr>
        <p:spPr/>
        <p:txBody>
          <a:bodyPr/>
          <a:lstStyle/>
          <a:p>
            <a:r>
              <a:rPr lang="en-US"/>
              <a:t>Who am I?</a:t>
            </a:r>
            <a:endParaRPr lang="en-US" dirty="0"/>
          </a:p>
        </p:txBody>
      </p:sp>
      <p:sp>
        <p:nvSpPr>
          <p:cNvPr id="4" name="Date Placeholder 3"/>
          <p:cNvSpPr>
            <a:spLocks noGrp="1"/>
          </p:cNvSpPr>
          <p:nvPr>
            <p:ph type="dt" sz="half" idx="10"/>
          </p:nvPr>
        </p:nvSpPr>
        <p:spPr/>
        <p:txBody>
          <a:bodyPr/>
          <a:lstStyle/>
          <a:p>
            <a:r>
              <a:rPr lang="en-US"/>
              <a:t>18 May 2016 LPC Forum</a:t>
            </a:r>
            <a:endParaRPr lang="en-US" dirty="0"/>
          </a:p>
        </p:txBody>
      </p:sp>
      <p:sp>
        <p:nvSpPr>
          <p:cNvPr id="5" name="Footer Placeholder 4"/>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1356403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GOKb</a:t>
            </a:r>
            <a:r>
              <a:rPr lang="en-US" dirty="0"/>
              <a:t> Community</a:t>
            </a:r>
          </a:p>
        </p:txBody>
      </p:sp>
      <p:sp>
        <p:nvSpPr>
          <p:cNvPr id="3" name="Content Placeholder 2"/>
          <p:cNvSpPr>
            <a:spLocks noGrp="1"/>
          </p:cNvSpPr>
          <p:nvPr>
            <p:ph idx="1"/>
          </p:nvPr>
        </p:nvSpPr>
        <p:spPr/>
        <p:txBody>
          <a:bodyPr anchor="ctr">
            <a:normAutofit/>
          </a:bodyPr>
          <a:lstStyle/>
          <a:p>
            <a:pPr marL="0" indent="0">
              <a:buNone/>
            </a:pPr>
            <a:r>
              <a:rPr lang="en-US" sz="3200" dirty="0"/>
              <a:t>Collaborating institutions:</a:t>
            </a:r>
          </a:p>
          <a:p>
            <a:r>
              <a:rPr lang="en-US" sz="3200" dirty="0"/>
              <a:t>Uploading and verifying publisher lists</a:t>
            </a:r>
          </a:p>
          <a:p>
            <a:pPr marL="0" indent="0">
              <a:buNone/>
            </a:pPr>
            <a:r>
              <a:rPr lang="en-US" sz="3200" dirty="0"/>
              <a:t>My little bit:</a:t>
            </a:r>
          </a:p>
          <a:p>
            <a:r>
              <a:rPr lang="en-US" sz="3200" dirty="0"/>
              <a:t>Coding titles as open access or not</a:t>
            </a:r>
          </a:p>
          <a:p>
            <a:r>
              <a:rPr lang="en-US" sz="3200" dirty="0"/>
              <a:t>Making sure title changes reflected correctly in data</a:t>
            </a:r>
          </a:p>
          <a:p>
            <a:pPr marL="0" indent="0">
              <a:buNone/>
            </a:pPr>
            <a:r>
              <a:rPr lang="en-US" sz="1800" dirty="0"/>
              <a:t>Recommended Practices for the Presentation and Identification of E-Journals (PIE-J) </a:t>
            </a:r>
            <a:r>
              <a:rPr lang="en-US" sz="1800" b="1" dirty="0">
                <a:hlinkClick r:id="rId2"/>
              </a:rPr>
              <a:t>NISO RP-16-2013</a:t>
            </a:r>
            <a:endParaRPr lang="en-US" sz="1800" dirty="0"/>
          </a:p>
        </p:txBody>
      </p:sp>
      <p:sp>
        <p:nvSpPr>
          <p:cNvPr id="5" name="Date Placeholder 4"/>
          <p:cNvSpPr>
            <a:spLocks noGrp="1"/>
          </p:cNvSpPr>
          <p:nvPr>
            <p:ph type="dt" sz="half" idx="10"/>
          </p:nvPr>
        </p:nvSpPr>
        <p:spPr/>
        <p:txBody>
          <a:bodyPr/>
          <a:lstStyle/>
          <a:p>
            <a:r>
              <a:rPr lang="en-US"/>
              <a:t>18 May 2016 LPC Forum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Tree>
    <p:extLst>
      <p:ext uri="{BB962C8B-B14F-4D97-AF65-F5344CB8AC3E}">
        <p14:creationId xmlns:p14="http://schemas.microsoft.com/office/powerpoint/2010/main" val="1050157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Submitting to </a:t>
            </a:r>
            <a:r>
              <a:rPr lang="en-US" dirty="0" err="1"/>
              <a:t>GOKb</a:t>
            </a:r>
            <a:endParaRPr lang="en-US" dirty="0"/>
          </a:p>
        </p:txBody>
      </p:sp>
      <p:sp>
        <p:nvSpPr>
          <p:cNvPr id="3" name="Content Placeholder 2"/>
          <p:cNvSpPr>
            <a:spLocks noGrp="1"/>
          </p:cNvSpPr>
          <p:nvPr>
            <p:ph idx="1"/>
          </p:nvPr>
        </p:nvSpPr>
        <p:spPr/>
        <p:txBody>
          <a:bodyPr>
            <a:normAutofit/>
          </a:bodyPr>
          <a:lstStyle/>
          <a:p>
            <a:r>
              <a:rPr lang="en-US" sz="3200" dirty="0"/>
              <a:t>Create a KBART file</a:t>
            </a:r>
          </a:p>
          <a:p>
            <a:r>
              <a:rPr lang="en-US" sz="3200" dirty="0"/>
              <a:t>Contact the  </a:t>
            </a:r>
            <a:r>
              <a:rPr lang="en-US" sz="3200" dirty="0" err="1"/>
              <a:t>GOKb</a:t>
            </a:r>
            <a:r>
              <a:rPr lang="en-US" sz="3200" dirty="0"/>
              <a:t> editor (</a:t>
            </a:r>
            <a:r>
              <a:rPr lang="en-US" sz="3200" dirty="0">
                <a:hlinkClick r:id="rId2"/>
              </a:rPr>
              <a:t>http://gokb.org/about-gokb/</a:t>
            </a:r>
            <a:r>
              <a:rPr lang="en-US" sz="3200" dirty="0"/>
              <a:t>) </a:t>
            </a:r>
          </a:p>
          <a:p>
            <a:r>
              <a:rPr lang="en-US" sz="3200" dirty="0"/>
              <a:t>The editor will add your file</a:t>
            </a:r>
          </a:p>
        </p:txBody>
      </p:sp>
      <p:sp>
        <p:nvSpPr>
          <p:cNvPr id="4" name="Date Placeholder 3"/>
          <p:cNvSpPr>
            <a:spLocks noGrp="1"/>
          </p:cNvSpPr>
          <p:nvPr>
            <p:ph type="dt" sz="half" idx="10"/>
          </p:nvPr>
        </p:nvSpPr>
        <p:spPr/>
        <p:txBody>
          <a:bodyPr/>
          <a:lstStyle/>
          <a:p>
            <a:r>
              <a:rPr lang="en-US"/>
              <a:t>18 May 2016 LPC Forum</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21</a:t>
            </a:fld>
            <a:endParaRPr lang="en-US" dirty="0"/>
          </a:p>
        </p:txBody>
      </p:sp>
      <p:sp>
        <p:nvSpPr>
          <p:cNvPr id="6" name="Footer Placeholder 5"/>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Tree>
    <p:extLst>
      <p:ext uri="{BB962C8B-B14F-4D97-AF65-F5344CB8AC3E}">
        <p14:creationId xmlns:p14="http://schemas.microsoft.com/office/powerpoint/2010/main" val="2468767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Let </a:t>
            </a:r>
            <a:r>
              <a:rPr lang="en-US" dirty="0" err="1"/>
              <a:t>GOKb</a:t>
            </a:r>
            <a:r>
              <a:rPr lang="en-US" dirty="0"/>
              <a:t> make the KBART file</a:t>
            </a:r>
          </a:p>
        </p:txBody>
      </p:sp>
      <p:sp>
        <p:nvSpPr>
          <p:cNvPr id="11" name="Content Placeholder 10"/>
          <p:cNvSpPr>
            <a:spLocks noGrp="1"/>
          </p:cNvSpPr>
          <p:nvPr>
            <p:ph idx="1"/>
          </p:nvPr>
        </p:nvSpPr>
        <p:spPr/>
        <p:txBody>
          <a:bodyPr>
            <a:normAutofit/>
          </a:bodyPr>
          <a:lstStyle/>
          <a:p>
            <a:pPr marL="0" indent="0">
              <a:buNone/>
            </a:pPr>
            <a:r>
              <a:rPr lang="en-US" sz="3200" dirty="0"/>
              <a:t>The beauty of this model is that, once their data is properly formatted and stored in the </a:t>
            </a:r>
            <a:r>
              <a:rPr lang="en-US" sz="3200" dirty="0" err="1"/>
              <a:t>GOKb</a:t>
            </a:r>
            <a:r>
              <a:rPr lang="en-US" sz="3200" dirty="0"/>
              <a:t>, publishers can distribute this data to other knowledge base vendors, thereby pushing out high‐quality data across the supply chain</a:t>
            </a:r>
            <a:r>
              <a:rPr lang="en-US" sz="1600" dirty="0"/>
              <a:t>. </a:t>
            </a:r>
          </a:p>
          <a:p>
            <a:pPr marL="0" indent="0">
              <a:buNone/>
            </a:pPr>
            <a:r>
              <a:rPr lang="en-US" sz="1600" dirty="0"/>
              <a:t>— Kristen B. Wilson, "Bringing </a:t>
            </a:r>
            <a:r>
              <a:rPr lang="en-US" sz="1600" dirty="0" err="1"/>
              <a:t>GOKb</a:t>
            </a:r>
            <a:r>
              <a:rPr lang="en-US" sz="1600" dirty="0"/>
              <a:t> to Life: Data, Integrations, and Development" (2014).Proceedings of the Charleston Library Conference. </a:t>
            </a:r>
            <a:r>
              <a:rPr lang="en-US" sz="1600" u="sng" dirty="0">
                <a:hlinkClick r:id="rId2"/>
              </a:rPr>
              <a:t>http://dx.doi.org/10.5703/1288284315649</a:t>
            </a:r>
            <a:r>
              <a:rPr lang="en-US" sz="1600" dirty="0"/>
              <a:t> </a:t>
            </a:r>
          </a:p>
        </p:txBody>
      </p:sp>
      <p:sp>
        <p:nvSpPr>
          <p:cNvPr id="2" name="Date Placeholder 1"/>
          <p:cNvSpPr>
            <a:spLocks noGrp="1"/>
          </p:cNvSpPr>
          <p:nvPr>
            <p:ph type="dt" sz="half" idx="10"/>
          </p:nvPr>
        </p:nvSpPr>
        <p:spPr/>
        <p:txBody>
          <a:bodyPr/>
          <a:lstStyle/>
          <a:p>
            <a:r>
              <a:rPr lang="en-US"/>
              <a:t>18 May 2016 LPC Forum</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22</a:t>
            </a:fld>
            <a:endParaRPr lang="en-US" dirty="0"/>
          </a:p>
        </p:txBody>
      </p:sp>
      <p:sp>
        <p:nvSpPr>
          <p:cNvPr id="4" name="Footer Placeholder 3"/>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Tree>
    <p:extLst>
      <p:ext uri="{BB962C8B-B14F-4D97-AF65-F5344CB8AC3E}">
        <p14:creationId xmlns:p14="http://schemas.microsoft.com/office/powerpoint/2010/main" val="2954286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Journal Systems</a:t>
            </a:r>
          </a:p>
        </p:txBody>
      </p:sp>
      <p:sp>
        <p:nvSpPr>
          <p:cNvPr id="3" name="Content Placeholder 2"/>
          <p:cNvSpPr>
            <a:spLocks noGrp="1"/>
          </p:cNvSpPr>
          <p:nvPr>
            <p:ph idx="1"/>
          </p:nvPr>
        </p:nvSpPr>
        <p:spPr/>
        <p:txBody>
          <a:bodyPr>
            <a:normAutofit/>
          </a:bodyPr>
          <a:lstStyle/>
          <a:p>
            <a:pPr marL="0" indent="0">
              <a:buNone/>
            </a:pPr>
            <a:r>
              <a:rPr lang="en-US" sz="3200" dirty="0" err="1"/>
              <a:t>GOKb</a:t>
            </a:r>
            <a:r>
              <a:rPr lang="en-US" sz="3200" dirty="0"/>
              <a:t> pilot with a couple NC Universities to include OJS titles in </a:t>
            </a:r>
            <a:r>
              <a:rPr lang="en-US" sz="3200" dirty="0" err="1"/>
              <a:t>GOKb</a:t>
            </a:r>
            <a:r>
              <a:rPr lang="en-US" sz="3200" dirty="0"/>
              <a:t> (from their April 2016 news)</a:t>
            </a:r>
          </a:p>
          <a:p>
            <a:pPr marL="0" indent="0">
              <a:buNone/>
            </a:pPr>
            <a:r>
              <a:rPr lang="en-US" sz="3200" dirty="0"/>
              <a:t>Stay tuned as this develops</a:t>
            </a:r>
          </a:p>
        </p:txBody>
      </p:sp>
      <p:sp>
        <p:nvSpPr>
          <p:cNvPr id="5" name="Date Placeholder 4"/>
          <p:cNvSpPr>
            <a:spLocks noGrp="1"/>
          </p:cNvSpPr>
          <p:nvPr>
            <p:ph type="dt" sz="half" idx="10"/>
          </p:nvPr>
        </p:nvSpPr>
        <p:spPr/>
        <p:txBody>
          <a:bodyPr/>
          <a:lstStyle/>
          <a:p>
            <a:r>
              <a:rPr lang="en-US"/>
              <a:t>18 May 2016 LPC Forum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Tree>
    <p:extLst>
      <p:ext uri="{BB962C8B-B14F-4D97-AF65-F5344CB8AC3E}">
        <p14:creationId xmlns:p14="http://schemas.microsoft.com/office/powerpoint/2010/main" val="1556118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wait… there’s more…</a:t>
            </a:r>
          </a:p>
        </p:txBody>
      </p:sp>
      <p:sp>
        <p:nvSpPr>
          <p:cNvPr id="3" name="Text Placeholder 2"/>
          <p:cNvSpPr>
            <a:spLocks noGrp="1"/>
          </p:cNvSpPr>
          <p:nvPr>
            <p:ph type="body" idx="1"/>
          </p:nvPr>
        </p:nvSpPr>
        <p:spPr/>
        <p:txBody>
          <a:bodyPr/>
          <a:lstStyle/>
          <a:p>
            <a:r>
              <a:rPr lang="en-US" dirty="0"/>
              <a:t>Titles need to be activated in link resolvers</a:t>
            </a:r>
          </a:p>
        </p:txBody>
      </p:sp>
      <p:sp>
        <p:nvSpPr>
          <p:cNvPr id="4" name="Date Placeholder 3"/>
          <p:cNvSpPr>
            <a:spLocks noGrp="1"/>
          </p:cNvSpPr>
          <p:nvPr>
            <p:ph type="dt" sz="half" idx="10"/>
          </p:nvPr>
        </p:nvSpPr>
        <p:spPr/>
        <p:txBody>
          <a:bodyPr/>
          <a:lstStyle/>
          <a:p>
            <a:r>
              <a:rPr lang="en-US"/>
              <a:t>18 May 2016 LPC Forum</a:t>
            </a:r>
            <a:endParaRPr lang="en-US" dirty="0"/>
          </a:p>
        </p:txBody>
      </p:sp>
      <p:sp>
        <p:nvSpPr>
          <p:cNvPr id="5" name="Footer Placeholder 4"/>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916608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DOAJ &amp; Selection</a:t>
            </a:r>
          </a:p>
        </p:txBody>
      </p:sp>
      <p:sp>
        <p:nvSpPr>
          <p:cNvPr id="3" name="Content Placeholder 2"/>
          <p:cNvSpPr>
            <a:spLocks noGrp="1"/>
          </p:cNvSpPr>
          <p:nvPr>
            <p:ph idx="1"/>
          </p:nvPr>
        </p:nvSpPr>
        <p:spPr/>
        <p:txBody>
          <a:bodyPr/>
          <a:lstStyle/>
          <a:p>
            <a:pPr marL="0" indent="0">
              <a:buNone/>
            </a:pPr>
            <a:r>
              <a:rPr lang="en-US" sz="3200" dirty="0"/>
              <a:t>If your journal title is in DOAJ, it should be getting into link resolvers, and likely is active. </a:t>
            </a:r>
          </a:p>
          <a:p>
            <a:pPr marL="0" indent="0">
              <a:buNone/>
            </a:pPr>
            <a:r>
              <a:rPr lang="en-US" sz="3200" dirty="0"/>
              <a:t>If your journal title is not in DOAJ, even if it is in a link resolver, it may not be activated.</a:t>
            </a:r>
          </a:p>
        </p:txBody>
      </p:sp>
      <p:sp>
        <p:nvSpPr>
          <p:cNvPr id="4" name="Date Placeholder 3"/>
          <p:cNvSpPr>
            <a:spLocks noGrp="1"/>
          </p:cNvSpPr>
          <p:nvPr>
            <p:ph type="dt" sz="half" idx="10"/>
          </p:nvPr>
        </p:nvSpPr>
        <p:spPr/>
        <p:txBody>
          <a:bodyPr/>
          <a:lstStyle/>
          <a:p>
            <a:r>
              <a:rPr lang="en-US"/>
              <a:t>18 May 2016 LPC Forum</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25</a:t>
            </a:fld>
            <a:endParaRPr lang="en-US" dirty="0"/>
          </a:p>
        </p:txBody>
      </p:sp>
      <p:sp>
        <p:nvSpPr>
          <p:cNvPr id="6" name="Footer Placeholder 5"/>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Tree>
    <p:extLst>
      <p:ext uri="{BB962C8B-B14F-4D97-AF65-F5344CB8AC3E}">
        <p14:creationId xmlns:p14="http://schemas.microsoft.com/office/powerpoint/2010/main" val="3251801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Text Placeholder 2"/>
          <p:cNvSpPr>
            <a:spLocks noGrp="1"/>
          </p:cNvSpPr>
          <p:nvPr>
            <p:ph type="body" idx="1"/>
          </p:nvPr>
        </p:nvSpPr>
        <p:spPr/>
        <p:txBody>
          <a:bodyPr/>
          <a:lstStyle/>
          <a:p>
            <a:r>
              <a:rPr lang="en-US" dirty="0"/>
              <a:t>Questions?</a:t>
            </a:r>
          </a:p>
        </p:txBody>
      </p:sp>
      <p:sp>
        <p:nvSpPr>
          <p:cNvPr id="4" name="Date Placeholder 3"/>
          <p:cNvSpPr>
            <a:spLocks noGrp="1"/>
          </p:cNvSpPr>
          <p:nvPr>
            <p:ph type="dt" sz="half" idx="10"/>
          </p:nvPr>
        </p:nvSpPr>
        <p:spPr/>
        <p:txBody>
          <a:bodyPr/>
          <a:lstStyle/>
          <a:p>
            <a:r>
              <a:rPr lang="en-US"/>
              <a:t>18 May 2016 LPC Forum</a:t>
            </a:r>
            <a:endParaRPr lang="en-US" dirty="0"/>
          </a:p>
        </p:txBody>
      </p:sp>
      <p:sp>
        <p:nvSpPr>
          <p:cNvPr id="5" name="Footer Placeholder 4"/>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2819553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Link Resolver 101</a:t>
            </a:r>
            <a:endParaRPr lang="en-US" dirty="0"/>
          </a:p>
        </p:txBody>
      </p:sp>
      <p:sp>
        <p:nvSpPr>
          <p:cNvPr id="11" name="Text Placeholder 10"/>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a:t>18 May 2016 LPC Forum</a:t>
            </a:r>
            <a:endParaRPr lang="en-US" dirty="0"/>
          </a:p>
        </p:txBody>
      </p:sp>
      <p:sp>
        <p:nvSpPr>
          <p:cNvPr id="5" name="Footer Placeholder 4"/>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2029090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3544" y="157745"/>
            <a:ext cx="4410464" cy="2800931"/>
          </a:xfrm>
          <a:prstGeom prst="rect">
            <a:avLst/>
          </a:prstGeom>
        </p:spPr>
      </p:pic>
      <p:pic>
        <p:nvPicPr>
          <p:cNvPr id="3" name="Picture 2"/>
          <p:cNvPicPr>
            <a:picLocks noChangeAspect="1"/>
          </p:cNvPicPr>
          <p:nvPr/>
        </p:nvPicPr>
        <p:blipFill>
          <a:blip r:embed="rId3"/>
          <a:stretch>
            <a:fillRect/>
          </a:stretch>
        </p:blipFill>
        <p:spPr>
          <a:xfrm>
            <a:off x="4312298" y="1297321"/>
            <a:ext cx="4326291" cy="2881985"/>
          </a:xfrm>
          <a:prstGeom prst="rect">
            <a:avLst/>
          </a:prstGeom>
        </p:spPr>
      </p:pic>
      <p:sp>
        <p:nvSpPr>
          <p:cNvPr id="7" name="Date Placeholder 6"/>
          <p:cNvSpPr>
            <a:spLocks noGrp="1"/>
          </p:cNvSpPr>
          <p:nvPr>
            <p:ph type="dt" sz="half" idx="10"/>
          </p:nvPr>
        </p:nvSpPr>
        <p:spPr/>
        <p:txBody>
          <a:bodyPr/>
          <a:lstStyle/>
          <a:p>
            <a:r>
              <a:rPr lang="en-US"/>
              <a:t>18 May 2016 LPC Forum</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4</a:t>
            </a:fld>
            <a:endParaRPr lang="en-US" dirty="0"/>
          </a:p>
        </p:txBody>
      </p:sp>
      <p:sp>
        <p:nvSpPr>
          <p:cNvPr id="11" name="Footer Placeholder 4"/>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pic>
        <p:nvPicPr>
          <p:cNvPr id="12" name="Picture 11"/>
          <p:cNvPicPr>
            <a:picLocks noChangeAspect="1"/>
          </p:cNvPicPr>
          <p:nvPr/>
        </p:nvPicPr>
        <p:blipFill rotWithShape="1">
          <a:blip r:embed="rId4"/>
          <a:srcRect l="2624" t="1662" b="1919"/>
          <a:stretch/>
        </p:blipFill>
        <p:spPr>
          <a:xfrm>
            <a:off x="7566595" y="2806755"/>
            <a:ext cx="4598467" cy="3412710"/>
          </a:xfrm>
          <a:prstGeom prst="rect">
            <a:avLst/>
          </a:prstGeom>
        </p:spPr>
      </p:pic>
      <p:cxnSp>
        <p:nvCxnSpPr>
          <p:cNvPr id="13" name="Straight Arrow Connector 12"/>
          <p:cNvCxnSpPr/>
          <p:nvPr/>
        </p:nvCxnSpPr>
        <p:spPr>
          <a:xfrm flipV="1">
            <a:off x="1485803" y="2416629"/>
            <a:ext cx="2857499" cy="461897"/>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182526" y="2404390"/>
            <a:ext cx="2415518" cy="744247"/>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544008" y="165847"/>
            <a:ext cx="3349690" cy="646331"/>
          </a:xfrm>
          <a:prstGeom prst="rect">
            <a:avLst/>
          </a:prstGeom>
          <a:noFill/>
        </p:spPr>
        <p:txBody>
          <a:bodyPr wrap="square" rtlCol="0">
            <a:spAutoFit/>
          </a:bodyPr>
          <a:lstStyle/>
          <a:p>
            <a:r>
              <a:rPr lang="en-US" dirty="0"/>
              <a:t>1. Free title in A&amp;I database appears as citation only content</a:t>
            </a:r>
          </a:p>
        </p:txBody>
      </p:sp>
      <p:sp>
        <p:nvSpPr>
          <p:cNvPr id="18" name="TextBox 17"/>
          <p:cNvSpPr txBox="1"/>
          <p:nvPr/>
        </p:nvSpPr>
        <p:spPr>
          <a:xfrm>
            <a:off x="557101" y="3148637"/>
            <a:ext cx="3439136" cy="646331"/>
          </a:xfrm>
          <a:prstGeom prst="rect">
            <a:avLst/>
          </a:prstGeom>
          <a:noFill/>
        </p:spPr>
        <p:txBody>
          <a:bodyPr wrap="square" rtlCol="0">
            <a:spAutoFit/>
          </a:bodyPr>
          <a:lstStyle/>
          <a:p>
            <a:r>
              <a:rPr lang="en-US" dirty="0"/>
              <a:t>2. Clicking our link resolver text allows reader to see options</a:t>
            </a:r>
          </a:p>
        </p:txBody>
      </p:sp>
      <p:sp>
        <p:nvSpPr>
          <p:cNvPr id="19" name="TextBox 18"/>
          <p:cNvSpPr txBox="1"/>
          <p:nvPr/>
        </p:nvSpPr>
        <p:spPr>
          <a:xfrm>
            <a:off x="7565766" y="2028147"/>
            <a:ext cx="3439136" cy="646331"/>
          </a:xfrm>
          <a:prstGeom prst="rect">
            <a:avLst/>
          </a:prstGeom>
          <a:noFill/>
        </p:spPr>
        <p:txBody>
          <a:bodyPr wrap="square" rtlCol="0">
            <a:spAutoFit/>
          </a:bodyPr>
          <a:lstStyle/>
          <a:p>
            <a:r>
              <a:rPr lang="en-US" dirty="0"/>
              <a:t>3. Clicking either full text link allows reader to get to our journal</a:t>
            </a:r>
          </a:p>
        </p:txBody>
      </p:sp>
      <p:sp>
        <p:nvSpPr>
          <p:cNvPr id="20" name="TextBox 19"/>
          <p:cNvSpPr txBox="1"/>
          <p:nvPr/>
        </p:nvSpPr>
        <p:spPr>
          <a:xfrm>
            <a:off x="3275903" y="4839582"/>
            <a:ext cx="3439136" cy="1200329"/>
          </a:xfrm>
          <a:prstGeom prst="rect">
            <a:avLst/>
          </a:prstGeom>
          <a:noFill/>
        </p:spPr>
        <p:txBody>
          <a:bodyPr wrap="square" rtlCol="0" anchor="t">
            <a:spAutoFit/>
          </a:bodyPr>
          <a:lstStyle/>
          <a:p>
            <a:r>
              <a:rPr lang="en-US" dirty="0"/>
              <a:t>4. Unfortunately the link goes to the journal home page and not the article or even the issue. The reader must browse “all issues”</a:t>
            </a:r>
          </a:p>
        </p:txBody>
      </p:sp>
      <p:cxnSp>
        <p:nvCxnSpPr>
          <p:cNvPr id="21" name="Straight Arrow Connector 20"/>
          <p:cNvCxnSpPr/>
          <p:nvPr/>
        </p:nvCxnSpPr>
        <p:spPr>
          <a:xfrm>
            <a:off x="6727371" y="5439747"/>
            <a:ext cx="1630424" cy="600324"/>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150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bother?</a:t>
            </a:r>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a:t>18 May 2016 LPC Forum</a:t>
            </a:r>
            <a:endParaRPr lang="en-US" dirty="0"/>
          </a:p>
        </p:txBody>
      </p:sp>
      <p:sp>
        <p:nvSpPr>
          <p:cNvPr id="5" name="Footer Placeholder 4"/>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2334028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Open access content should be included in link resolvers</a:t>
            </a:r>
          </a:p>
        </p:txBody>
      </p:sp>
      <p:sp>
        <p:nvSpPr>
          <p:cNvPr id="3" name="Content Placeholder 2"/>
          <p:cNvSpPr>
            <a:spLocks noGrp="1"/>
          </p:cNvSpPr>
          <p:nvPr>
            <p:ph idx="1"/>
          </p:nvPr>
        </p:nvSpPr>
        <p:spPr/>
        <p:txBody>
          <a:bodyPr>
            <a:normAutofit/>
          </a:bodyPr>
          <a:lstStyle/>
          <a:p>
            <a:pPr marL="0" indent="0">
              <a:buNone/>
            </a:pPr>
            <a:r>
              <a:rPr lang="en-US" sz="3200" dirty="0"/>
              <a:t>“As users interact with library technology (such as link resolvers and resource discovery services), they are presented with all of the content that their home institution licenses on their behalf. For the library and their users it therefore makes sense that they can link to all the content delivered by a publisher together—both free and fee-based.”</a:t>
            </a:r>
          </a:p>
        </p:txBody>
      </p:sp>
      <p:sp>
        <p:nvSpPr>
          <p:cNvPr id="8" name="Text Placeholder 7"/>
          <p:cNvSpPr>
            <a:spLocks noGrp="1"/>
          </p:cNvSpPr>
          <p:nvPr>
            <p:ph type="body" sz="half" idx="2"/>
          </p:nvPr>
        </p:nvSpPr>
        <p:spPr/>
        <p:txBody>
          <a:bodyPr>
            <a:normAutofit/>
          </a:bodyPr>
          <a:lstStyle/>
          <a:p>
            <a:r>
              <a:rPr lang="en-US" sz="1600" dirty="0"/>
              <a:t>Knowledge Bases and Related Tools (KBART) recommended Practice, NISO RP-9-2014, p.9</a:t>
            </a:r>
          </a:p>
        </p:txBody>
      </p:sp>
      <p:sp>
        <p:nvSpPr>
          <p:cNvPr id="4" name="Date Placeholder 3"/>
          <p:cNvSpPr>
            <a:spLocks noGrp="1"/>
          </p:cNvSpPr>
          <p:nvPr>
            <p:ph type="dt" sz="half" idx="10"/>
          </p:nvPr>
        </p:nvSpPr>
        <p:spPr/>
        <p:txBody>
          <a:bodyPr/>
          <a:lstStyle/>
          <a:p>
            <a:r>
              <a:rPr lang="en-US"/>
              <a:t>18 May 2016 LPC Forum</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6</a:t>
            </a:fld>
            <a:endParaRPr lang="en-US" dirty="0"/>
          </a:p>
        </p:txBody>
      </p:sp>
      <p:sp>
        <p:nvSpPr>
          <p:cNvPr id="6" name="Footer Placeholder 5"/>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Tree>
    <p:extLst>
      <p:ext uri="{BB962C8B-B14F-4D97-AF65-F5344CB8AC3E}">
        <p14:creationId xmlns:p14="http://schemas.microsoft.com/office/powerpoint/2010/main" val="209024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STM Disciplines</a:t>
            </a:r>
          </a:p>
        </p:txBody>
      </p:sp>
      <p:sp>
        <p:nvSpPr>
          <p:cNvPr id="3" name="Content Placeholder 2"/>
          <p:cNvSpPr>
            <a:spLocks noGrp="1"/>
          </p:cNvSpPr>
          <p:nvPr>
            <p:ph idx="1"/>
          </p:nvPr>
        </p:nvSpPr>
        <p:spPr/>
        <p:txBody>
          <a:bodyPr anchor="b"/>
          <a:lstStyle/>
          <a:p>
            <a:pPr marL="0" indent="0">
              <a:buNone/>
            </a:pPr>
            <a:r>
              <a:rPr lang="en-US" sz="1400" i="1" dirty="0"/>
              <a:t>How Readers Discover Content in Scholarly Publications</a:t>
            </a:r>
            <a:r>
              <a:rPr lang="en-US" sz="1400" dirty="0"/>
              <a:t>, By Tracy Gardner and Simon Inger. Renew Training, March 2016. p.11 </a:t>
            </a:r>
            <a:r>
              <a:rPr lang="en-US" sz="1400" dirty="0">
                <a:hlinkClick r:id="rId2"/>
              </a:rPr>
              <a:t>http://sic.pub/discover</a:t>
            </a:r>
            <a:r>
              <a:rPr lang="en-US" sz="1400" dirty="0"/>
              <a:t>, licensed under a Creative Commons Attribution-</a:t>
            </a:r>
            <a:r>
              <a:rPr lang="en-US" sz="1400" dirty="0" err="1"/>
              <a:t>NonCommercial</a:t>
            </a:r>
            <a:r>
              <a:rPr lang="en-US" sz="1400" dirty="0"/>
              <a:t> 4.0 International License</a:t>
            </a:r>
            <a:endParaRPr lang="en-US" dirty="0"/>
          </a:p>
        </p:txBody>
      </p:sp>
      <p:sp>
        <p:nvSpPr>
          <p:cNvPr id="4" name="Text Placeholder 3"/>
          <p:cNvSpPr>
            <a:spLocks noGrp="1"/>
          </p:cNvSpPr>
          <p:nvPr>
            <p:ph type="body" sz="half" idx="2"/>
          </p:nvPr>
        </p:nvSpPr>
        <p:spPr/>
        <p:txBody>
          <a:bodyPr>
            <a:normAutofit/>
          </a:bodyPr>
          <a:lstStyle/>
          <a:p>
            <a:r>
              <a:rPr lang="en-US" sz="1600" dirty="0"/>
              <a:t>A&amp;I use high; increasing use of library web pages. </a:t>
            </a:r>
          </a:p>
          <a:p>
            <a:r>
              <a:rPr lang="en-US" sz="1600" dirty="0"/>
              <a:t>Social networking sites include </a:t>
            </a:r>
            <a:r>
              <a:rPr lang="en-US" sz="1600" dirty="0" err="1"/>
              <a:t>Mendeley</a:t>
            </a:r>
            <a:r>
              <a:rPr lang="en-US" sz="1600" dirty="0"/>
              <a:t>, </a:t>
            </a:r>
            <a:r>
              <a:rPr lang="en-US" sz="1600" dirty="0" err="1"/>
              <a:t>ResearchGate</a:t>
            </a:r>
            <a:r>
              <a:rPr lang="en-US" sz="1600" dirty="0"/>
              <a:t>, and academia.edu. Google Scholar is an example of an “Academic search engine” </a:t>
            </a:r>
          </a:p>
        </p:txBody>
      </p:sp>
      <p:sp>
        <p:nvSpPr>
          <p:cNvPr id="5" name="Date Placeholder 4"/>
          <p:cNvSpPr>
            <a:spLocks noGrp="1"/>
          </p:cNvSpPr>
          <p:nvPr>
            <p:ph type="dt" sz="half" idx="10"/>
          </p:nvPr>
        </p:nvSpPr>
        <p:spPr/>
        <p:txBody>
          <a:bodyPr/>
          <a:lstStyle/>
          <a:p>
            <a:r>
              <a:rPr lang="en-US"/>
              <a:t>18 May 2016 LPC Forum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7</a:t>
            </a:fld>
            <a:endParaRPr lang="en-US" dirty="0"/>
          </a:p>
        </p:txBody>
      </p:sp>
      <p:sp>
        <p:nvSpPr>
          <p:cNvPr id="7" name="Footer Placeholder 6"/>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pic>
        <p:nvPicPr>
          <p:cNvPr id="10" name="Picture 9"/>
          <p:cNvPicPr>
            <a:picLocks noChangeAspect="1"/>
          </p:cNvPicPr>
          <p:nvPr/>
        </p:nvPicPr>
        <p:blipFill>
          <a:blip r:embed="rId3"/>
          <a:stretch>
            <a:fillRect/>
          </a:stretch>
        </p:blipFill>
        <p:spPr>
          <a:xfrm>
            <a:off x="3867912" y="868680"/>
            <a:ext cx="7429970" cy="4216076"/>
          </a:xfrm>
          <a:prstGeom prst="rect">
            <a:avLst/>
          </a:prstGeom>
        </p:spPr>
      </p:pic>
    </p:spTree>
    <p:extLst>
      <p:ext uri="{BB962C8B-B14F-4D97-AF65-F5344CB8AC3E}">
        <p14:creationId xmlns:p14="http://schemas.microsoft.com/office/powerpoint/2010/main" val="1803299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Humanities Disciplines</a:t>
            </a:r>
          </a:p>
        </p:txBody>
      </p:sp>
      <p:sp>
        <p:nvSpPr>
          <p:cNvPr id="3" name="Content Placeholder 2"/>
          <p:cNvSpPr>
            <a:spLocks noGrp="1"/>
          </p:cNvSpPr>
          <p:nvPr>
            <p:ph idx="1"/>
          </p:nvPr>
        </p:nvSpPr>
        <p:spPr/>
        <p:txBody>
          <a:bodyPr anchor="b"/>
          <a:lstStyle/>
          <a:p>
            <a:pPr marL="0" indent="0">
              <a:buNone/>
            </a:pPr>
            <a:r>
              <a:rPr lang="en-US" sz="1400" i="1" dirty="0"/>
              <a:t>How Readers Discover Content in Scholarly Publications</a:t>
            </a:r>
            <a:r>
              <a:rPr lang="en-US" sz="1400" dirty="0"/>
              <a:t>, By Tracy Gardner and Simon Inger. Renew Training, March 2016. p.11 </a:t>
            </a:r>
            <a:r>
              <a:rPr lang="en-US" sz="1400" dirty="0">
                <a:hlinkClick r:id="rId2"/>
              </a:rPr>
              <a:t>http://sic.pub/discover</a:t>
            </a:r>
            <a:r>
              <a:rPr lang="en-US" sz="1400" dirty="0"/>
              <a:t>, licensed under a Creative Commons Attribution-</a:t>
            </a:r>
            <a:r>
              <a:rPr lang="en-US" sz="1400" dirty="0" err="1"/>
              <a:t>NonCommercial</a:t>
            </a:r>
            <a:r>
              <a:rPr lang="en-US" sz="1400" dirty="0"/>
              <a:t> 4.0 International License</a:t>
            </a:r>
            <a:endParaRPr lang="en-US" dirty="0"/>
          </a:p>
        </p:txBody>
      </p:sp>
      <p:sp>
        <p:nvSpPr>
          <p:cNvPr id="4" name="Text Placeholder 3"/>
          <p:cNvSpPr>
            <a:spLocks noGrp="1"/>
          </p:cNvSpPr>
          <p:nvPr>
            <p:ph type="body" sz="half" idx="2"/>
          </p:nvPr>
        </p:nvSpPr>
        <p:spPr/>
        <p:txBody>
          <a:bodyPr>
            <a:normAutofit/>
          </a:bodyPr>
          <a:lstStyle/>
          <a:p>
            <a:r>
              <a:rPr lang="en-US" sz="1600" dirty="0"/>
              <a:t>A&amp;I indexes not used as heavily, but still a lot. Library web pages receive more use.</a:t>
            </a:r>
          </a:p>
        </p:txBody>
      </p:sp>
      <p:sp>
        <p:nvSpPr>
          <p:cNvPr id="5" name="Date Placeholder 4"/>
          <p:cNvSpPr>
            <a:spLocks noGrp="1"/>
          </p:cNvSpPr>
          <p:nvPr>
            <p:ph type="dt" sz="half" idx="10"/>
          </p:nvPr>
        </p:nvSpPr>
        <p:spPr/>
        <p:txBody>
          <a:bodyPr/>
          <a:lstStyle/>
          <a:p>
            <a:r>
              <a:rPr lang="en-US"/>
              <a:t>18 May 2016 LPC Forum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8</a:t>
            </a:fld>
            <a:endParaRPr lang="en-US" dirty="0"/>
          </a:p>
        </p:txBody>
      </p:sp>
      <p:sp>
        <p:nvSpPr>
          <p:cNvPr id="7" name="Footer Placeholder 6"/>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pic>
        <p:nvPicPr>
          <p:cNvPr id="8" name="Picture 7"/>
          <p:cNvPicPr>
            <a:picLocks noChangeAspect="1"/>
          </p:cNvPicPr>
          <p:nvPr/>
        </p:nvPicPr>
        <p:blipFill>
          <a:blip r:embed="rId3"/>
          <a:stretch>
            <a:fillRect/>
          </a:stretch>
        </p:blipFill>
        <p:spPr>
          <a:xfrm>
            <a:off x="3867913" y="868681"/>
            <a:ext cx="7534096" cy="4167648"/>
          </a:xfrm>
          <a:prstGeom prst="rect">
            <a:avLst/>
          </a:prstGeom>
        </p:spPr>
      </p:pic>
    </p:spTree>
    <p:extLst>
      <p:ext uri="{BB962C8B-B14F-4D97-AF65-F5344CB8AC3E}">
        <p14:creationId xmlns:p14="http://schemas.microsoft.com/office/powerpoint/2010/main" val="2967464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 Records</a:t>
            </a:r>
          </a:p>
        </p:txBody>
      </p:sp>
      <p:sp>
        <p:nvSpPr>
          <p:cNvPr id="3" name="Content Placeholder 2"/>
          <p:cNvSpPr>
            <a:spLocks noGrp="1"/>
          </p:cNvSpPr>
          <p:nvPr>
            <p:ph idx="1"/>
          </p:nvPr>
        </p:nvSpPr>
        <p:spPr/>
        <p:txBody>
          <a:bodyPr>
            <a:normAutofit/>
          </a:bodyPr>
          <a:lstStyle/>
          <a:p>
            <a:pPr marL="0" indent="0">
              <a:buNone/>
            </a:pPr>
            <a:r>
              <a:rPr lang="en-US" sz="3200" dirty="0"/>
              <a:t>Libraries may rely on their link resolver to supply MARC records for all open access journals.</a:t>
            </a:r>
          </a:p>
        </p:txBody>
      </p:sp>
      <p:sp>
        <p:nvSpPr>
          <p:cNvPr id="5" name="Date Placeholder 4"/>
          <p:cNvSpPr>
            <a:spLocks noGrp="1"/>
          </p:cNvSpPr>
          <p:nvPr>
            <p:ph type="dt" sz="half" idx="10"/>
          </p:nvPr>
        </p:nvSpPr>
        <p:spPr/>
        <p:txBody>
          <a:bodyPr/>
          <a:lstStyle/>
          <a:p>
            <a:r>
              <a:rPr lang="en-US"/>
              <a:t>18 May 2016 LPC Forum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9</a:t>
            </a:fld>
            <a:endParaRPr lang="en-US" dirty="0"/>
          </a:p>
        </p:txBody>
      </p:sp>
      <p:sp>
        <p:nvSpPr>
          <p:cNvPr id="7" name="Footer Placeholder 6"/>
          <p:cNvSpPr>
            <a:spLocks noGrp="1"/>
          </p:cNvSpPr>
          <p:nvPr>
            <p:ph type="ftr" sz="quarter" idx="11"/>
          </p:nvPr>
        </p:nvSpPr>
        <p:spPr/>
        <p:txBody>
          <a:bodyPr/>
          <a:lstStyle/>
          <a:p>
            <a:r>
              <a:rPr lang="en-US"/>
              <a:t>© 2016 Wendy C Robertson This work is licensed under a Creative Commons Attribution 4.0 International License.</a:t>
            </a:r>
            <a:endParaRPr lang="en-US" dirty="0"/>
          </a:p>
        </p:txBody>
      </p:sp>
    </p:spTree>
    <p:extLst>
      <p:ext uri="{BB962C8B-B14F-4D97-AF65-F5344CB8AC3E}">
        <p14:creationId xmlns:p14="http://schemas.microsoft.com/office/powerpoint/2010/main" val="609238857"/>
      </p:ext>
    </p:extLst>
  </p:cSld>
  <p:clrMapOvr>
    <a:masterClrMapping/>
  </p:clrMapOvr>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501</TotalTime>
  <Words>1542</Words>
  <Application>Microsoft Office PowerPoint</Application>
  <PresentationFormat>Widescreen</PresentationFormat>
  <Paragraphs>224</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Frame</vt:lpstr>
      <vt:lpstr>Getting Titles into Link Resolvers</vt:lpstr>
      <vt:lpstr>Introduction</vt:lpstr>
      <vt:lpstr>Link Resolver 101</vt:lpstr>
      <vt:lpstr>PowerPoint Presentation</vt:lpstr>
      <vt:lpstr>Why bother?</vt:lpstr>
      <vt:lpstr>Open access content should be included in link resolvers</vt:lpstr>
      <vt:lpstr>STM Disciplines</vt:lpstr>
      <vt:lpstr>Humanities Disciplines</vt:lpstr>
      <vt:lpstr>MARC Records</vt:lpstr>
      <vt:lpstr>Google Analytics</vt:lpstr>
      <vt:lpstr>PowerPoint Presentation</vt:lpstr>
      <vt:lpstr>Link Resolver Use</vt:lpstr>
      <vt:lpstr>Library Use</vt:lpstr>
      <vt:lpstr>Importance of Discovery Systems</vt:lpstr>
      <vt:lpstr>Link Resolver 201</vt:lpstr>
      <vt:lpstr>KBART (Knowledge Bases And Related Tools)</vt:lpstr>
      <vt:lpstr>KBART data fields “not every field … will be relevant to all content providers. However, all fields should be considered to be mandatory if they exist and all effort should be made to gather the data, even if it must be obtained from another area of the business or an external source.” p.3</vt:lpstr>
      <vt:lpstr>PowerPoint Presentation</vt:lpstr>
      <vt:lpstr>Community Knowledge bases</vt:lpstr>
      <vt:lpstr>GOKb Community</vt:lpstr>
      <vt:lpstr>Submitting to GOKb</vt:lpstr>
      <vt:lpstr>Let GOKb make the KBART file</vt:lpstr>
      <vt:lpstr>Open Journal Systems</vt:lpstr>
      <vt:lpstr>But wait… there’s more…</vt:lpstr>
      <vt:lpstr>DOAJ &amp; Selection</vt:lpstr>
      <vt:lpstr>Conclusion</vt:lpstr>
    </vt:vector>
  </TitlesOfParts>
  <Company>The University of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Titles into Link Resolvers</dc:title>
  <dc:creator>Robertson, Wendy C</dc:creator>
  <cp:lastModifiedBy>Robertson, Wendy C</cp:lastModifiedBy>
  <cp:revision>49</cp:revision>
  <dcterms:created xsi:type="dcterms:W3CDTF">2016-05-13T21:31:07Z</dcterms:created>
  <dcterms:modified xsi:type="dcterms:W3CDTF">2016-05-18T12:12:24Z</dcterms:modified>
</cp:coreProperties>
</file>