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07" r:id="rId1"/>
  </p:sldMasterIdLst>
  <p:notesMasterIdLst>
    <p:notesMasterId r:id="rId27"/>
  </p:notesMasterIdLst>
  <p:sldIdLst>
    <p:sldId id="256" r:id="rId2"/>
    <p:sldId id="269" r:id="rId3"/>
    <p:sldId id="294" r:id="rId4"/>
    <p:sldId id="273" r:id="rId5"/>
    <p:sldId id="274" r:id="rId6"/>
    <p:sldId id="295" r:id="rId7"/>
    <p:sldId id="275" r:id="rId8"/>
    <p:sldId id="281" r:id="rId9"/>
    <p:sldId id="296" r:id="rId10"/>
    <p:sldId id="276" r:id="rId11"/>
    <p:sldId id="282" r:id="rId12"/>
    <p:sldId id="297" r:id="rId13"/>
    <p:sldId id="283" r:id="rId14"/>
    <p:sldId id="284" r:id="rId15"/>
    <p:sldId id="298" r:id="rId16"/>
    <p:sldId id="286" r:id="rId17"/>
    <p:sldId id="287" r:id="rId18"/>
    <p:sldId id="285" r:id="rId19"/>
    <p:sldId id="277" r:id="rId20"/>
    <p:sldId id="288" r:id="rId21"/>
    <p:sldId id="299" r:id="rId22"/>
    <p:sldId id="289" r:id="rId23"/>
    <p:sldId id="290" r:id="rId24"/>
    <p:sldId id="271" r:id="rId25"/>
    <p:sldId id="29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5" autoAdjust="0"/>
    <p:restoredTop sz="47569" autoAdjust="0"/>
  </p:normalViewPr>
  <p:slideViewPr>
    <p:cSldViewPr snapToGrid="0" showGuides="1">
      <p:cViewPr varScale="1">
        <p:scale>
          <a:sx n="51" d="100"/>
          <a:sy n="51" d="100"/>
        </p:scale>
        <p:origin x="1518" y="72"/>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8A64D-31C2-4975-AC50-633D193CE564}" type="datetimeFigureOut">
              <a:rPr lang="en-US" smtClean="0"/>
              <a:t>5/17/2016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576DE-6EB5-4FA0-9DE8-ED43253F4242}" type="slidenum">
              <a:rPr lang="en-US" smtClean="0"/>
              <a:t>‹#›</a:t>
            </a:fld>
            <a:endParaRPr lang="en-US"/>
          </a:p>
        </p:txBody>
      </p:sp>
    </p:spTree>
    <p:extLst>
      <p:ext uri="{BB962C8B-B14F-4D97-AF65-F5344CB8AC3E}">
        <p14:creationId xmlns:p14="http://schemas.microsoft.com/office/powerpoint/2010/main" val="3711928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Hi, I’m Matt-----</a:t>
            </a:r>
          </a:p>
          <a:p>
            <a:pPr rtl="0" fontAlgn="base"/>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In an OER initiative, finding allies outside the library is essential—we’ve heard some examples already today—but</a:t>
            </a:r>
            <a:r>
              <a:rPr lang="en-US" sz="1200" b="0" i="0" u="none" strike="noStrike" kern="1200" baseline="0" dirty="0" smtClean="0">
                <a:solidFill>
                  <a:schemeClr val="tx1"/>
                </a:solidFill>
                <a:effectLst/>
                <a:latin typeface="+mn-lt"/>
                <a:ea typeface="+mn-ea"/>
                <a:cs typeface="+mn-cs"/>
              </a:rPr>
              <a:t> this can be </a:t>
            </a:r>
            <a:r>
              <a:rPr lang="en-US" sz="1200" b="0" i="0" u="none" strike="noStrike" kern="1200" dirty="0" smtClean="0">
                <a:solidFill>
                  <a:schemeClr val="tx1"/>
                </a:solidFill>
                <a:effectLst/>
                <a:latin typeface="+mn-lt"/>
                <a:ea typeface="+mn-ea"/>
                <a:cs typeface="+mn-cs"/>
              </a:rPr>
              <a:t>easier said than done.  After</a:t>
            </a:r>
            <a:r>
              <a:rPr lang="en-US" sz="1200" b="0" i="0" u="none" strike="noStrike" kern="1200" baseline="0" dirty="0" smtClean="0">
                <a:solidFill>
                  <a:schemeClr val="tx1"/>
                </a:solidFill>
                <a:effectLst/>
                <a:latin typeface="+mn-lt"/>
                <a:ea typeface="+mn-ea"/>
                <a:cs typeface="+mn-cs"/>
              </a:rPr>
              <a:t> all, i</a:t>
            </a:r>
            <a:r>
              <a:rPr lang="en-US" sz="1200" b="0" i="0" u="none" strike="noStrike" kern="1200" dirty="0" smtClean="0">
                <a:solidFill>
                  <a:schemeClr val="tx1"/>
                </a:solidFill>
                <a:effectLst/>
                <a:latin typeface="+mn-lt"/>
                <a:ea typeface="+mn-ea"/>
                <a:cs typeface="+mn-cs"/>
              </a:rPr>
              <a:t>t’s hard to persuade people to spend resources on a new program</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if that takes resources away from what they’re already doing.</a:t>
            </a:r>
            <a:endParaRPr lang="en-US" b="0" dirty="0" smtClean="0">
              <a:effectLst/>
            </a:endParaRPr>
          </a:p>
          <a:p>
            <a:pPr rtl="0"/>
            <a:r>
              <a:rPr lang="en-US" b="0" dirty="0" smtClean="0">
                <a:effectLst/>
              </a:rPr>
              <a:t>      </a:t>
            </a:r>
            <a:r>
              <a:rPr lang="en-US" sz="1200" b="0" i="0" u="none" strike="noStrike" kern="1200" dirty="0" smtClean="0">
                <a:solidFill>
                  <a:schemeClr val="tx1"/>
                </a:solidFill>
                <a:effectLst/>
                <a:latin typeface="+mn-lt"/>
                <a:ea typeface="+mn-ea"/>
                <a:cs typeface="+mn-cs"/>
              </a:rPr>
              <a:t>At GVSU, the Libraries have been involved with open educational resources in our repository since at least 2012. </a:t>
            </a:r>
            <a:endParaRPr lang="en-US" b="0" dirty="0" smtClean="0">
              <a:effectLst/>
            </a:endParaRPr>
          </a:p>
          <a:p>
            <a:pPr rtl="0"/>
            <a:r>
              <a:rPr lang="en-US" sz="1200" b="0" i="0" u="none" strike="noStrike" kern="1200" dirty="0" smtClean="0">
                <a:solidFill>
                  <a:schemeClr val="tx1"/>
                </a:solidFill>
                <a:effectLst/>
                <a:latin typeface="+mn-lt"/>
                <a:ea typeface="+mn-ea"/>
                <a:cs typeface="+mn-cs"/>
              </a:rPr>
              <a:t>When we recently</a:t>
            </a:r>
            <a:r>
              <a:rPr lang="en-US" sz="1200" b="0" i="0" u="none" strike="noStrike" kern="1200" baseline="0" dirty="0" smtClean="0">
                <a:solidFill>
                  <a:schemeClr val="tx1"/>
                </a:solidFill>
                <a:effectLst/>
                <a:latin typeface="+mn-lt"/>
                <a:ea typeface="+mn-ea"/>
                <a:cs typeface="+mn-cs"/>
              </a:rPr>
              <a:t> began reaching </a:t>
            </a:r>
            <a:r>
              <a:rPr lang="en-US" sz="1200" b="0" i="0" u="none" strike="noStrike" kern="1200" dirty="0" smtClean="0">
                <a:solidFill>
                  <a:schemeClr val="tx1"/>
                </a:solidFill>
                <a:effectLst/>
                <a:latin typeface="+mn-lt"/>
                <a:ea typeface="+mn-ea"/>
                <a:cs typeface="+mn-cs"/>
              </a:rPr>
              <a:t>out to others</a:t>
            </a:r>
            <a:r>
              <a:rPr lang="en-US" sz="1200" b="0" i="0" u="none" strike="noStrike" kern="1200" baseline="0" dirty="0" smtClean="0">
                <a:solidFill>
                  <a:schemeClr val="tx1"/>
                </a:solidFill>
                <a:effectLst/>
                <a:latin typeface="+mn-lt"/>
                <a:ea typeface="+mn-ea"/>
                <a:cs typeface="+mn-cs"/>
              </a:rPr>
              <a:t> on campus </a:t>
            </a:r>
            <a:r>
              <a:rPr lang="en-US" sz="1200" b="0" i="0" u="none" strike="noStrike" kern="1200" dirty="0" smtClean="0">
                <a:solidFill>
                  <a:schemeClr val="tx1"/>
                </a:solidFill>
                <a:effectLst/>
                <a:latin typeface="+mn-lt"/>
                <a:ea typeface="+mn-ea"/>
                <a:cs typeface="+mn-cs"/>
              </a:rPr>
              <a:t>about doing more with OER, we discovered that we didn’t have to pitch </a:t>
            </a:r>
            <a:r>
              <a:rPr lang="en-US" sz="1200" b="0" i="1" u="none" strike="noStrike" kern="1200" dirty="0" smtClean="0">
                <a:solidFill>
                  <a:schemeClr val="tx1"/>
                </a:solidFill>
                <a:effectLst/>
                <a:latin typeface="+mn-lt"/>
                <a:ea typeface="+mn-ea"/>
                <a:cs typeface="+mn-cs"/>
              </a:rPr>
              <a:t>new </a:t>
            </a:r>
            <a:r>
              <a:rPr lang="en-US" sz="1200" b="0" i="0" u="none" strike="noStrike" kern="1200" dirty="0" smtClean="0">
                <a:solidFill>
                  <a:schemeClr val="tx1"/>
                </a:solidFill>
                <a:effectLst/>
                <a:latin typeface="+mn-lt"/>
                <a:ea typeface="+mn-ea"/>
                <a:cs typeface="+mn-cs"/>
              </a:rPr>
              <a:t>projects—</a:t>
            </a:r>
          </a:p>
          <a:p>
            <a:pPr rtl="0"/>
            <a:r>
              <a:rPr lang="en-US" sz="1200" b="0" i="0" u="none" strike="noStrike" kern="1200" dirty="0" smtClean="0">
                <a:solidFill>
                  <a:schemeClr val="tx1"/>
                </a:solidFill>
                <a:effectLst/>
                <a:latin typeface="+mn-lt"/>
                <a:ea typeface="+mn-ea"/>
                <a:cs typeface="+mn-cs"/>
              </a:rPr>
              <a:t>            like us, other support units on campus already had services and resources that</a:t>
            </a:r>
            <a:r>
              <a:rPr lang="en-US" sz="1200" b="0" i="0" u="none" strike="noStrike" kern="1200" baseline="0" dirty="0" smtClean="0">
                <a:solidFill>
                  <a:schemeClr val="tx1"/>
                </a:solidFill>
                <a:effectLst/>
                <a:latin typeface="+mn-lt"/>
                <a:ea typeface="+mn-ea"/>
                <a:cs typeface="+mn-cs"/>
              </a:rPr>
              <a:t> could</a:t>
            </a:r>
            <a:r>
              <a:rPr lang="en-US" sz="1200" b="0" i="0" u="none" strike="noStrike" kern="1200" dirty="0" smtClean="0">
                <a:solidFill>
                  <a:schemeClr val="tx1"/>
                </a:solidFill>
                <a:effectLst/>
                <a:latin typeface="+mn-lt"/>
                <a:ea typeface="+mn-ea"/>
                <a:cs typeface="+mn-cs"/>
              </a:rPr>
              <a:t> support OER, and good reasons to do so.</a:t>
            </a:r>
            <a:endParaRPr lang="en-US" dirty="0" smtClean="0"/>
          </a:p>
          <a:p>
            <a:pPr rtl="0"/>
            <a:endParaRPr lang="en-US" sz="1200" b="0" i="0" u="none" strike="noStrike" kern="1200" dirty="0" smtClean="0">
              <a:solidFill>
                <a:schemeClr val="tx1"/>
              </a:solidFill>
              <a:effectLst/>
              <a:latin typeface="+mn-lt"/>
              <a:ea typeface="+mn-ea"/>
              <a:cs typeface="+mn-cs"/>
            </a:endParaRPr>
          </a:p>
          <a:p>
            <a:pPr rtl="0"/>
            <a:endParaRPr lang="en-US" sz="1200" b="0" i="0" u="none" strike="noStrike" kern="1200" dirty="0" smtClean="0">
              <a:solidFill>
                <a:schemeClr val="tx1"/>
              </a:solidFill>
              <a:effectLst/>
              <a:latin typeface="+mn-lt"/>
              <a:ea typeface="+mn-ea"/>
              <a:cs typeface="+mn-cs"/>
            </a:endParaRPr>
          </a:p>
          <a:p>
            <a:pPr rtl="0"/>
            <a:endParaRPr lang="en-US" sz="1200" b="0" i="0" u="none" strike="noStrike" kern="1200" dirty="0" smtClean="0">
              <a:solidFill>
                <a:schemeClr val="tx1"/>
              </a:solidFill>
              <a:effectLst/>
              <a:latin typeface="+mn-lt"/>
              <a:ea typeface="+mn-ea"/>
              <a:cs typeface="+mn-cs"/>
            </a:endParaRP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a:t>
            </a:r>
          </a:p>
          <a:p>
            <a:pPr rtl="0"/>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6F576DE-6EB5-4FA0-9DE8-ED43253F4242}" type="slidenum">
              <a:rPr lang="en-US" smtClean="0"/>
              <a:t>1</a:t>
            </a:fld>
            <a:endParaRPr lang="en-US"/>
          </a:p>
        </p:txBody>
      </p:sp>
    </p:spTree>
    <p:extLst>
      <p:ext uri="{BB962C8B-B14F-4D97-AF65-F5344CB8AC3E}">
        <p14:creationId xmlns:p14="http://schemas.microsoft.com/office/powerpoint/2010/main" val="2072932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smtClean="0"/>
          </a:p>
          <a:p>
            <a:r>
              <a:rPr lang="en-US" dirty="0" smtClean="0"/>
              <a:t>Like the CSCE, the</a:t>
            </a:r>
            <a:r>
              <a:rPr lang="en-US" baseline="0" dirty="0" smtClean="0"/>
              <a:t> FTLC wants to encourage innovation (this isn’t the last time I’ll mention innovation, either), and OER are an innovation in the materials used in teaching and learning activities.</a:t>
            </a:r>
            <a:endParaRPr lang="en-US" dirty="0" smtClean="0"/>
          </a:p>
          <a:p>
            <a:r>
              <a:rPr lang="en-US" dirty="0" smtClean="0"/>
              <a:t>	The group’s main charge is empowering excellence in teaching and learning activities—and</a:t>
            </a:r>
            <a:r>
              <a:rPr lang="en-US" baseline="0" dirty="0" smtClean="0"/>
              <a:t> since OER enable wider access and greater customization than the commercial alternative, they’re an appealing avenue towards excellence.</a:t>
            </a:r>
          </a:p>
          <a:p>
            <a:r>
              <a:rPr lang="en-US" baseline="0" dirty="0" smtClean="0"/>
              <a:t>	Finally, a recent and ongoing priority of the FTLC is giving faculty better tools for online or partly-online courses, and like the rest of the open movement, OER are about maximizing the potential of the internet to share information.  In online courses, for example.</a:t>
            </a:r>
          </a:p>
        </p:txBody>
      </p:sp>
      <p:sp>
        <p:nvSpPr>
          <p:cNvPr id="4" name="Slide Number Placeholder 3"/>
          <p:cNvSpPr>
            <a:spLocks noGrp="1"/>
          </p:cNvSpPr>
          <p:nvPr>
            <p:ph type="sldNum" sz="quarter" idx="10"/>
          </p:nvPr>
        </p:nvSpPr>
        <p:spPr/>
        <p:txBody>
          <a:bodyPr/>
          <a:lstStyle/>
          <a:p>
            <a:fld id="{B6F576DE-6EB5-4FA0-9DE8-ED43253F4242}" type="slidenum">
              <a:rPr lang="en-US" smtClean="0"/>
              <a:t>10</a:t>
            </a:fld>
            <a:endParaRPr lang="en-US"/>
          </a:p>
        </p:txBody>
      </p:sp>
    </p:spTree>
    <p:extLst>
      <p:ext uri="{BB962C8B-B14F-4D97-AF65-F5344CB8AC3E}">
        <p14:creationId xmlns:p14="http://schemas.microsoft.com/office/powerpoint/2010/main" val="1031255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a:t>
            </a:r>
            <a:r>
              <a:rPr lang="en-US" baseline="0" dirty="0" smtClean="0"/>
              <a:t> FTLC brings with them:</a:t>
            </a:r>
            <a:endParaRPr lang="en-US" dirty="0" smtClean="0"/>
          </a:p>
          <a:p>
            <a:r>
              <a:rPr lang="en-US" dirty="0" smtClean="0"/>
              <a:t>	Infrastructure:  they</a:t>
            </a:r>
            <a:r>
              <a:rPr lang="en-US" baseline="0" dirty="0" smtClean="0"/>
              <a:t> have a long –running series </a:t>
            </a:r>
            <a:r>
              <a:rPr lang="en-US" dirty="0" smtClean="0"/>
              <a:t>of professional development programs—peer learning, seminars,</a:t>
            </a:r>
            <a:r>
              <a:rPr lang="en-US" baseline="0" dirty="0" smtClean="0"/>
              <a:t> training sessions.  These are high visibility and well-attended, and they’re always looking for new subjects:  hello, OER.</a:t>
            </a:r>
          </a:p>
          <a:p>
            <a:r>
              <a:rPr lang="en-US" baseline="0" dirty="0" smtClean="0"/>
              <a:t>	This infrastructure is just a framework, though, for the team’s expertise on implementing and assessing teaching and learning activities; creating and assessing activities which integrate OER is just a slight variation on this existing expertise.</a:t>
            </a:r>
          </a:p>
          <a:p>
            <a:r>
              <a:rPr lang="en-US" baseline="0" dirty="0" smtClean="0"/>
              <a:t>	And their resources range from grants for innovative teaching projects (say, remixing OER); professional development travel, and peer learning events.  </a:t>
            </a:r>
          </a:p>
          <a:p>
            <a:r>
              <a:rPr lang="en-US" baseline="0" dirty="0" smtClean="0"/>
              <a:t>(They also have a graphic design specialist on staff, and speaking as someone who is slightly colorblind and aesthetically-challenged…that’s a pretty fantastic asset for an initiative!)</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6F576DE-6EB5-4FA0-9DE8-ED43253F4242}" type="slidenum">
              <a:rPr lang="en-US" smtClean="0"/>
              <a:t>11</a:t>
            </a:fld>
            <a:endParaRPr lang="en-US"/>
          </a:p>
        </p:txBody>
      </p:sp>
    </p:spTree>
    <p:extLst>
      <p:ext uri="{BB962C8B-B14F-4D97-AF65-F5344CB8AC3E}">
        <p14:creationId xmlns:p14="http://schemas.microsoft.com/office/powerpoint/2010/main" val="1504054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be No more than 6 minutes]]]</a:t>
            </a:r>
          </a:p>
          <a:p>
            <a:endParaRPr lang="en-US" dirty="0" smtClean="0"/>
          </a:p>
          <a:p>
            <a:r>
              <a:rPr lang="en-US" dirty="0" smtClean="0"/>
              <a:t>This ally--</a:t>
            </a:r>
            <a:r>
              <a:rPr lang="en-US" baseline="0" dirty="0" smtClean="0"/>
              <a:t>hopefully they’ll come up with an acronym or nickname soon—is essentially Instructional Technology Plus New Exciting Stuff</a:t>
            </a:r>
            <a:endParaRPr lang="en-US" dirty="0" smtClean="0"/>
          </a:p>
        </p:txBody>
      </p:sp>
      <p:sp>
        <p:nvSpPr>
          <p:cNvPr id="4" name="Slide Number Placeholder 3"/>
          <p:cNvSpPr>
            <a:spLocks noGrp="1"/>
          </p:cNvSpPr>
          <p:nvPr>
            <p:ph type="sldNum" sz="quarter" idx="10"/>
          </p:nvPr>
        </p:nvSpPr>
        <p:spPr/>
        <p:txBody>
          <a:bodyPr/>
          <a:lstStyle/>
          <a:p>
            <a:fld id="{B6F576DE-6EB5-4FA0-9DE8-ED43253F4242}" type="slidenum">
              <a:rPr lang="en-US" smtClean="0"/>
              <a:t>12</a:t>
            </a:fld>
            <a:endParaRPr lang="en-US"/>
          </a:p>
        </p:txBody>
      </p:sp>
    </p:spTree>
    <p:extLst>
      <p:ext uri="{BB962C8B-B14F-4D97-AF65-F5344CB8AC3E}">
        <p14:creationId xmlns:p14="http://schemas.microsoft.com/office/powerpoint/2010/main" val="1500779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look, there’s innovation again!  These mirror the FTLC’s motivations, as both groups work together to tackle some of the same goals, just from different angles.  </a:t>
            </a:r>
          </a:p>
          <a:p>
            <a:r>
              <a:rPr lang="en-US" baseline="0" dirty="0" smtClean="0"/>
              <a:t>	So with innovation or online learning, where the teaching and learning folks emphasize pedagogy, the </a:t>
            </a:r>
            <a:r>
              <a:rPr lang="en-US" baseline="0" dirty="0" err="1" smtClean="0"/>
              <a:t>elearning</a:t>
            </a:r>
            <a:r>
              <a:rPr lang="en-US" baseline="0" dirty="0" smtClean="0"/>
              <a:t> team’s support focuses on technology;   And OER are a natural addition to online courses</a:t>
            </a:r>
          </a:p>
          <a:p>
            <a:r>
              <a:rPr lang="en-US" baseline="0" dirty="0" smtClean="0"/>
              <a:t>	The </a:t>
            </a:r>
            <a:r>
              <a:rPr lang="en-US" baseline="0" dirty="0" err="1" smtClean="0"/>
              <a:t>elearning</a:t>
            </a:r>
            <a:r>
              <a:rPr lang="en-US" baseline="0" dirty="0" smtClean="0"/>
              <a:t> team also places a high priority on using technology and innovation to drive student success, which again aligns with the ways that OER can remove barriers, improve access, and enable high-impact customization</a:t>
            </a:r>
          </a:p>
        </p:txBody>
      </p:sp>
      <p:sp>
        <p:nvSpPr>
          <p:cNvPr id="4" name="Slide Number Placeholder 3"/>
          <p:cNvSpPr>
            <a:spLocks noGrp="1"/>
          </p:cNvSpPr>
          <p:nvPr>
            <p:ph type="sldNum" sz="quarter" idx="10"/>
          </p:nvPr>
        </p:nvSpPr>
        <p:spPr/>
        <p:txBody>
          <a:bodyPr/>
          <a:lstStyle/>
          <a:p>
            <a:fld id="{B6F576DE-6EB5-4FA0-9DE8-ED43253F4242}" type="slidenum">
              <a:rPr lang="en-US" smtClean="0"/>
              <a:t>13</a:t>
            </a:fld>
            <a:endParaRPr lang="en-US"/>
          </a:p>
        </p:txBody>
      </p:sp>
    </p:spTree>
    <p:extLst>
      <p:ext uri="{BB962C8B-B14F-4D97-AF65-F5344CB8AC3E}">
        <p14:creationId xmlns:p14="http://schemas.microsoft.com/office/powerpoint/2010/main" val="157210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[[[7]]] And</a:t>
            </a:r>
            <a:r>
              <a:rPr lang="en-US" baseline="0" dirty="0" smtClean="0"/>
              <a:t> again, the support is very similar—</a:t>
            </a:r>
          </a:p>
          <a:p>
            <a:endParaRPr lang="en-US" baseline="0" dirty="0" smtClean="0"/>
          </a:p>
          <a:p>
            <a:r>
              <a:rPr lang="en-US" baseline="0" dirty="0" smtClean="0"/>
              <a:t>The </a:t>
            </a:r>
            <a:r>
              <a:rPr lang="en-US" baseline="0" dirty="0" err="1" smtClean="0"/>
              <a:t>Elearning</a:t>
            </a:r>
            <a:r>
              <a:rPr lang="en-US" baseline="0" dirty="0" smtClean="0"/>
              <a:t> folks have well-established, well-known professional development program, as well as annual events highlighting innovative uses of technology, all of which can easily incorporate OER advocacy and information;</a:t>
            </a:r>
          </a:p>
          <a:p>
            <a:r>
              <a:rPr lang="en-US" baseline="0" dirty="0" smtClean="0"/>
              <a:t>	Their expertise—focused on integrating and making the most of instructional technologies; that would include integrating OER into online course modules or customizing and creating open content – this just hadn’t been widely promoted.</a:t>
            </a:r>
          </a:p>
          <a:p>
            <a:r>
              <a:rPr lang="en-US" baseline="0" dirty="0" smtClean="0"/>
              <a:t>	Finally– by the nature of their mission they have great relationships with the faculty who are already pushing the envelope in terms of educational technology  -  making them a conduit for talking about openness with the most receptive and engaged audience—at least those faculty who aren’t already on board with open access!</a:t>
            </a:r>
          </a:p>
        </p:txBody>
      </p:sp>
      <p:sp>
        <p:nvSpPr>
          <p:cNvPr id="4" name="Slide Number Placeholder 3"/>
          <p:cNvSpPr>
            <a:spLocks noGrp="1"/>
          </p:cNvSpPr>
          <p:nvPr>
            <p:ph type="sldNum" sz="quarter" idx="10"/>
          </p:nvPr>
        </p:nvSpPr>
        <p:spPr/>
        <p:txBody>
          <a:bodyPr/>
          <a:lstStyle/>
          <a:p>
            <a:fld id="{B6F576DE-6EB5-4FA0-9DE8-ED43253F4242}" type="slidenum">
              <a:rPr lang="en-US" smtClean="0"/>
              <a:t>14</a:t>
            </a:fld>
            <a:endParaRPr lang="en-US"/>
          </a:p>
        </p:txBody>
      </p:sp>
    </p:spTree>
    <p:extLst>
      <p:ext uri="{BB962C8B-B14F-4D97-AF65-F5344CB8AC3E}">
        <p14:creationId xmlns:p14="http://schemas.microsoft.com/office/powerpoint/2010/main" val="2816019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Last, but certainly not least,</a:t>
            </a:r>
            <a:r>
              <a:rPr lang="en-US" baseline="0" dirty="0" smtClean="0"/>
              <a:t> I’m always excited to note that our bookstore is not only participating in the OER Initiative</a:t>
            </a:r>
            <a:r>
              <a:rPr lang="en-US" dirty="0" smtClean="0"/>
              <a:t>, but THEY approached</a:t>
            </a:r>
            <a:r>
              <a:rPr lang="en-US" baseline="0" dirty="0" smtClean="0"/>
              <a:t> US, after the initiative was profiled in the student paper, asking to join our little bandwagon.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It’s important to note that our bookstore is still university-owned, not a franchise of Barnes and Noble or </a:t>
            </a:r>
            <a:r>
              <a:rPr lang="en-US" baseline="0" dirty="0" err="1" smtClean="0"/>
              <a:t>Follet</a:t>
            </a:r>
            <a:r>
              <a:rPr lang="en-US" baseline="0" dirty="0" smtClean="0"/>
              <a:t>—and that has a significant role here, but that’s not the only factor, and so they could still be a relevant example for other bookstores.</a:t>
            </a:r>
          </a:p>
        </p:txBody>
      </p:sp>
      <p:sp>
        <p:nvSpPr>
          <p:cNvPr id="4" name="Slide Number Placeholder 3"/>
          <p:cNvSpPr>
            <a:spLocks noGrp="1"/>
          </p:cNvSpPr>
          <p:nvPr>
            <p:ph type="sldNum" sz="quarter" idx="10"/>
          </p:nvPr>
        </p:nvSpPr>
        <p:spPr/>
        <p:txBody>
          <a:bodyPr/>
          <a:lstStyle/>
          <a:p>
            <a:fld id="{B6F576DE-6EB5-4FA0-9DE8-ED43253F4242}" type="slidenum">
              <a:rPr lang="en-US" smtClean="0"/>
              <a:t>15</a:t>
            </a:fld>
            <a:endParaRPr lang="en-US"/>
          </a:p>
        </p:txBody>
      </p:sp>
    </p:spTree>
    <p:extLst>
      <p:ext uri="{BB962C8B-B14F-4D97-AF65-F5344CB8AC3E}">
        <p14:creationId xmlns:p14="http://schemas.microsoft.com/office/powerpoint/2010/main" val="2785576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[[8?]]</a:t>
            </a:r>
          </a:p>
          <a:p>
            <a:endParaRPr lang="en-US" dirty="0" smtClean="0"/>
          </a:p>
          <a:p>
            <a:r>
              <a:rPr lang="en-US" dirty="0" smtClean="0"/>
              <a:t>Because they’re university</a:t>
            </a:r>
            <a:r>
              <a:rPr lang="en-US" baseline="0" dirty="0" smtClean="0"/>
              <a:t> owned, their goals aren’t about extracting revenue from the community, but rather serving that community, especially the students---they seek to save students money and connect them with the resources they need to succeed  (in many ways paralleling what the Libraries do!);  OER fits naturally into these goals.</a:t>
            </a:r>
          </a:p>
          <a:p>
            <a:r>
              <a:rPr lang="en-US" baseline="0" dirty="0" smtClean="0"/>
              <a:t/>
            </a:r>
            <a:br>
              <a:rPr lang="en-US" baseline="0" dirty="0" smtClean="0"/>
            </a:br>
            <a:r>
              <a:rPr lang="en-US" baseline="0" dirty="0" smtClean="0"/>
              <a:t>Also want to maintain their relationships with students and faculty—to support university’s goals, to serve faculty and student needs--and also to keep potential customers coming in—as any campus bookstore could tell you, the revenue from textbooks is insignificant next to the margins for branded clothes and knick-</a:t>
            </a:r>
            <a:r>
              <a:rPr lang="en-US" baseline="0" dirty="0" err="1" smtClean="0"/>
              <a:t>nacks</a:t>
            </a:r>
            <a:r>
              <a:rPr lang="en-US" baseline="0" dirty="0" smtClean="0"/>
              <a:t>, or even stationery and technology supplies.  So they want to keep coming in contact with students and faculty.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Adapting and Innovating—they can feel</a:t>
            </a:r>
            <a:r>
              <a:rPr lang="en-US" baseline="0" dirty="0" smtClean="0"/>
              <a:t> the same winds of change that we can; as a business they want to adapt to the changes---that could be selling </a:t>
            </a:r>
            <a:r>
              <a:rPr lang="en-US" baseline="0" dirty="0" err="1" smtClean="0"/>
              <a:t>OpenStax</a:t>
            </a:r>
            <a:r>
              <a:rPr lang="en-US" baseline="0" dirty="0" smtClean="0"/>
              <a:t> physical books or setting up print-on demand and course-pack publishing.  Open doesn’t mean that nobody wants a physical copy, after all.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B6F576DE-6EB5-4FA0-9DE8-ED43253F4242}" type="slidenum">
              <a:rPr lang="en-US" smtClean="0"/>
              <a:t>16</a:t>
            </a:fld>
            <a:endParaRPr lang="en-US"/>
          </a:p>
        </p:txBody>
      </p:sp>
    </p:spTree>
    <p:extLst>
      <p:ext uri="{BB962C8B-B14F-4D97-AF65-F5344CB8AC3E}">
        <p14:creationId xmlns:p14="http://schemas.microsoft.com/office/powerpoint/2010/main" val="1699842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baseline="0" dirty="0" smtClean="0"/>
          </a:p>
          <a:p>
            <a:endParaRPr lang="en-US" baseline="0" dirty="0" smtClean="0"/>
          </a:p>
          <a:p>
            <a:r>
              <a:rPr lang="en-US" baseline="0" dirty="0" smtClean="0"/>
              <a:t>The most exciting thing the bookstore has brought to our initiative is data—they have a better picture of what’s being assigned and how much it costs than anyone else on campus (though it’s still incomplete—don’t know who is already assigning OER, nor how students are actually responding to costs if they aren’t just buying from the bookstore)</a:t>
            </a:r>
          </a:p>
          <a:p>
            <a:endParaRPr lang="en-US" baseline="0" dirty="0" smtClean="0"/>
          </a:p>
          <a:p>
            <a:r>
              <a:rPr lang="en-US" baseline="0" dirty="0" smtClean="0"/>
              <a:t>The bookstore also has some of the best communication channels—talking regularly with faculty as they choose materials to assign, and with students at the point of purchase.</a:t>
            </a:r>
          </a:p>
          <a:p>
            <a:endParaRPr lang="en-US" baseline="0" dirty="0" smtClean="0"/>
          </a:p>
          <a:p>
            <a:r>
              <a:rPr lang="en-US" baseline="0" dirty="0" smtClean="0"/>
              <a:t>Finally, they /are/ the textbook place on campus—they have a strong, well-established role of connecting faculty and students with textbooks—and that’s something that our initiative can definitely benefit from!</a:t>
            </a:r>
          </a:p>
          <a:p>
            <a:endParaRPr lang="en-US" dirty="0"/>
          </a:p>
        </p:txBody>
      </p:sp>
      <p:sp>
        <p:nvSpPr>
          <p:cNvPr id="4" name="Slide Number Placeholder 3"/>
          <p:cNvSpPr>
            <a:spLocks noGrp="1"/>
          </p:cNvSpPr>
          <p:nvPr>
            <p:ph type="sldNum" sz="quarter" idx="10"/>
          </p:nvPr>
        </p:nvSpPr>
        <p:spPr/>
        <p:txBody>
          <a:bodyPr/>
          <a:lstStyle/>
          <a:p>
            <a:fld id="{B6F576DE-6EB5-4FA0-9DE8-ED43253F4242}" type="slidenum">
              <a:rPr lang="en-US" smtClean="0"/>
              <a:t>17</a:t>
            </a:fld>
            <a:endParaRPr lang="en-US"/>
          </a:p>
        </p:txBody>
      </p:sp>
    </p:spTree>
    <p:extLst>
      <p:ext uri="{BB962C8B-B14F-4D97-AF65-F5344CB8AC3E}">
        <p14:creationId xmlns:p14="http://schemas.microsoft.com/office/powerpoint/2010/main" val="37922549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a:t>
            </a:r>
            <a:r>
              <a:rPr lang="en-US" baseline="0" dirty="0" smtClean="0"/>
              <a:t> are some other factors motivating these partners to join the initiative;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ethical/moral arguments for open, and OER especially, are important for each of our partners, but I probably don’t need to summarize those arguments for this audience.  Just know that they’re definitely part of why we have an initiative.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6F576DE-6EB5-4FA0-9DE8-ED43253F4242}" type="slidenum">
              <a:rPr lang="en-US" smtClean="0"/>
              <a:t>18</a:t>
            </a:fld>
            <a:endParaRPr lang="en-US"/>
          </a:p>
        </p:txBody>
      </p:sp>
    </p:spTree>
    <p:extLst>
      <p:ext uri="{BB962C8B-B14F-4D97-AF65-F5344CB8AC3E}">
        <p14:creationId xmlns:p14="http://schemas.microsoft.com/office/powerpoint/2010/main" val="3289329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innovation again, and the</a:t>
            </a:r>
            <a:r>
              <a:rPr lang="en-US" baseline="0" dirty="0" smtClean="0"/>
              <a:t> reason for the repetition earlier--  what our institution values, as expressed in strategic plans, mission statements, and observable in campus culture-  </a:t>
            </a:r>
          </a:p>
          <a:p>
            <a:endParaRPr lang="en-US" baseline="0" dirty="0" smtClean="0"/>
          </a:p>
          <a:p>
            <a:r>
              <a:rPr lang="en-US" baseline="0" dirty="0" smtClean="0"/>
              <a:t>So, surprise, GVSU is actively actively cultivating a reputation and culture of innovation across the areas of the university; and part of that is a major push for more online and online-supported instruction.</a:t>
            </a:r>
          </a:p>
          <a:p>
            <a:endParaRPr lang="en-US" baseline="0" dirty="0" smtClean="0"/>
          </a:p>
          <a:p>
            <a:r>
              <a:rPr lang="en-US" baseline="0" dirty="0" smtClean="0"/>
              <a:t>We’ve always been a teaching focused institution, so high quality teaching and student success are central to university’s values and identity</a:t>
            </a:r>
          </a:p>
          <a:p>
            <a:endParaRPr lang="en-US" baseline="0" dirty="0" smtClean="0"/>
          </a:p>
          <a:p>
            <a:r>
              <a:rPr lang="en-US" baseline="0" dirty="0" smtClean="0"/>
              <a:t>Less explicit, but just as central, is a hunger for recognition—young university (</a:t>
            </a:r>
            <a:r>
              <a:rPr lang="en-US" baseline="0" dirty="0" err="1" smtClean="0"/>
              <a:t>est</a:t>
            </a:r>
            <a:r>
              <a:rPr lang="en-US" baseline="0" dirty="0" smtClean="0"/>
              <a:t> in 60s), and lots of emphasis on getting our name out there, raising profile of university in region, in US, and world.  So if we can make an impact beyond west Michigan or call attention to our awesome programs, that is highly appreciated.</a:t>
            </a:r>
          </a:p>
          <a:p>
            <a:endParaRPr lang="en-US" baseline="0" dirty="0" smtClean="0"/>
          </a:p>
          <a:p>
            <a:r>
              <a:rPr lang="en-US" baseline="0" dirty="0" smtClean="0"/>
              <a:t>(so when the OER created by faculty authors and publishing in our repository get downloaded 52,000 times in a year, mostly by people at other institutions----that’s a good argument for giving more faculty the support they need to follow suit)</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6F576DE-6EB5-4FA0-9DE8-ED43253F4242}" type="slidenum">
              <a:rPr lang="en-US" smtClean="0"/>
              <a:t>19</a:t>
            </a:fld>
            <a:endParaRPr lang="en-US"/>
          </a:p>
        </p:txBody>
      </p:sp>
    </p:spTree>
    <p:extLst>
      <p:ext uri="{BB962C8B-B14F-4D97-AF65-F5344CB8AC3E}">
        <p14:creationId xmlns:p14="http://schemas.microsoft.com/office/powerpoint/2010/main" val="2279589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rtl="0"/>
            <a:endParaRPr lang="en-US" dirty="0" smtClean="0"/>
          </a:p>
          <a:p>
            <a:pPr rtl="0"/>
            <a:r>
              <a:rPr lang="en-US" dirty="0" smtClean="0"/>
              <a:t>As a result, in less than a year we</a:t>
            </a:r>
            <a:r>
              <a:rPr lang="en-US" baseline="0" dirty="0" smtClean="0"/>
              <a:t> had an OER Initiative, with partners from across the university.</a:t>
            </a:r>
          </a:p>
          <a:p>
            <a:pPr rtl="0"/>
            <a:endParaRPr lang="en-US" baseline="0" dirty="0" smtClean="0"/>
          </a:p>
          <a:p>
            <a:pPr rtl="0"/>
            <a:r>
              <a:rPr lang="en-US" baseline="0" dirty="0" smtClean="0"/>
              <a:t>In the next few minutes, I’m going to use this initiative as a mini-case study in finding allies, talking about what motivates these partners to support OER, the support they each bring to the initiative, and how we’re collaborating to be more than the sum of our parts.  </a:t>
            </a:r>
          </a:p>
          <a:p>
            <a:pPr rtl="0"/>
            <a:endParaRPr lang="en-US" baseline="0" dirty="0" smtClean="0"/>
          </a:p>
          <a:p>
            <a:pPr rtl="0"/>
            <a:r>
              <a:rPr lang="en-US" baseline="0" dirty="0" smtClean="0"/>
              <a:t>My goal is to illustrate how the priorities and services of these support units made them natural, easily-enlisted allies—so that even though the details probably vary at your institutions, you can pull out some useful ideas</a:t>
            </a:r>
          </a:p>
          <a:p>
            <a:pPr rtl="0"/>
            <a:endParaRPr lang="en-US" baseline="0" dirty="0" smtClean="0"/>
          </a:p>
          <a:p>
            <a:pPr rtl="0"/>
            <a:r>
              <a:rPr lang="en-US" baseline="0" dirty="0" smtClean="0"/>
              <a:t>My other goal is to come in under twelve minutes, but brevity is basically my kryptonite. So, fingers crossed.</a:t>
            </a:r>
          </a:p>
          <a:p>
            <a:pPr rtl="0"/>
            <a:endParaRPr lang="en-US" baseline="0" dirty="0" smtClean="0"/>
          </a:p>
          <a:p>
            <a:pPr rtl="0"/>
            <a:endParaRPr lang="en-US" baseline="0" dirty="0" smtClean="0"/>
          </a:p>
          <a:p>
            <a:pPr rtl="0"/>
            <a:r>
              <a:rPr lang="en-US" baseline="0" dirty="0" smtClean="0"/>
              <a:t>---</a:t>
            </a:r>
          </a:p>
          <a:p>
            <a:pPr rtl="0"/>
            <a:endParaRPr lang="en-US" baseline="0" dirty="0" smtClean="0"/>
          </a:p>
        </p:txBody>
      </p:sp>
      <p:sp>
        <p:nvSpPr>
          <p:cNvPr id="4" name="Slide Number Placeholder 3"/>
          <p:cNvSpPr>
            <a:spLocks noGrp="1"/>
          </p:cNvSpPr>
          <p:nvPr>
            <p:ph type="sldNum" sz="quarter" idx="10"/>
          </p:nvPr>
        </p:nvSpPr>
        <p:spPr/>
        <p:txBody>
          <a:bodyPr/>
          <a:lstStyle/>
          <a:p>
            <a:fld id="{B6F576DE-6EB5-4FA0-9DE8-ED43253F4242}" type="slidenum">
              <a:rPr lang="en-US" smtClean="0"/>
              <a:t>2</a:t>
            </a:fld>
            <a:endParaRPr lang="en-US"/>
          </a:p>
        </p:txBody>
      </p:sp>
    </p:spTree>
    <p:extLst>
      <p:ext uri="{BB962C8B-B14F-4D97-AF65-F5344CB8AC3E}">
        <p14:creationId xmlns:p14="http://schemas.microsoft.com/office/powerpoint/2010/main" val="37483473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minutes!]]  And</a:t>
            </a:r>
            <a:r>
              <a:rPr lang="en-US" baseline="0" dirty="0" smtClean="0"/>
              <a:t> of course there are personal motivations among our allies, too-</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Personal experiences:  several are parents; most work with students, or were recently students; and either work closely with classroom faculty or have taught themselves.  Plenty of first- and second-hand knowledge of impact of textbook costs on learning.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There’s also a healthy touch of rivalry— when other schools—especially our neighbors and rivals—make the news for OER adoption and support, it inspires a bit of competitive enthusiasm for doing more ourselves.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6F576DE-6EB5-4FA0-9DE8-ED43253F4242}" type="slidenum">
              <a:rPr lang="en-US" smtClean="0"/>
              <a:t>20</a:t>
            </a:fld>
            <a:endParaRPr lang="en-US"/>
          </a:p>
        </p:txBody>
      </p:sp>
    </p:spTree>
    <p:extLst>
      <p:ext uri="{BB962C8B-B14F-4D97-AF65-F5344CB8AC3E}">
        <p14:creationId xmlns:p14="http://schemas.microsoft.com/office/powerpoint/2010/main" val="2007546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we’ve found allies motivated and able to support OER without adding anything new…what did that look like?</a:t>
            </a:r>
            <a:endParaRPr lang="en-US" dirty="0"/>
          </a:p>
        </p:txBody>
      </p:sp>
      <p:sp>
        <p:nvSpPr>
          <p:cNvPr id="4" name="Slide Number Placeholder 3"/>
          <p:cNvSpPr>
            <a:spLocks noGrp="1"/>
          </p:cNvSpPr>
          <p:nvPr>
            <p:ph type="sldNum" sz="quarter" idx="10"/>
          </p:nvPr>
        </p:nvSpPr>
        <p:spPr/>
        <p:txBody>
          <a:bodyPr/>
          <a:lstStyle/>
          <a:p>
            <a:fld id="{B6F576DE-6EB5-4FA0-9DE8-ED43253F4242}" type="slidenum">
              <a:rPr lang="en-US" smtClean="0"/>
              <a:t>21</a:t>
            </a:fld>
            <a:endParaRPr lang="en-US"/>
          </a:p>
        </p:txBody>
      </p:sp>
    </p:spTree>
    <p:extLst>
      <p:ext uri="{BB962C8B-B14F-4D97-AF65-F5344CB8AC3E}">
        <p14:creationId xmlns:p14="http://schemas.microsoft.com/office/powerpoint/2010/main" val="3006936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We started just by sharing information—about OER and the services we provide.  In</a:t>
            </a:r>
            <a:r>
              <a:rPr lang="en-US" baseline="0" dirty="0" smtClean="0"/>
              <a:t> a way, it’s just pleasantly metastasized into a more comprehensive project.</a:t>
            </a:r>
            <a:endParaRPr lang="en-US" dirty="0" smtClean="0"/>
          </a:p>
          <a:p>
            <a:endParaRPr lang="en-US" dirty="0" smtClean="0"/>
          </a:p>
          <a:p>
            <a:r>
              <a:rPr lang="en-US" dirty="0" smtClean="0"/>
              <a:t>We’ve also worked on building a</a:t>
            </a:r>
            <a:r>
              <a:rPr lang="en-US" baseline="0" dirty="0" smtClean="0"/>
              <a:t>n ongoing initiative—identifying opportunities to support OER and building our internal relationships</a:t>
            </a:r>
          </a:p>
          <a:p>
            <a:r>
              <a:rPr lang="en-US" baseline="0" dirty="0" smtClean="0"/>
              <a:t>Our big focus has been on promotion—raising awareness of OER and highlighting our services, via the student newspaper, presentations, and campus events.</a:t>
            </a:r>
          </a:p>
          <a:p>
            <a:r>
              <a:rPr lang="en-US" baseline="0" dirty="0" smtClean="0"/>
              <a:t>Finally, we’re planning for the next year, looking for new opportunities to promote and expand our services.</a:t>
            </a:r>
          </a:p>
          <a:p>
            <a:r>
              <a:rPr lang="en-US" baseline="0" dirty="0" smtClean="0"/>
              <a:t>It’s a small start—but that’s okay!</a:t>
            </a:r>
          </a:p>
          <a:p>
            <a:endParaRPr lang="en-US" baseline="0" dirty="0" smtClean="0"/>
          </a:p>
        </p:txBody>
      </p:sp>
      <p:sp>
        <p:nvSpPr>
          <p:cNvPr id="4" name="Slide Number Placeholder 3"/>
          <p:cNvSpPr>
            <a:spLocks noGrp="1"/>
          </p:cNvSpPr>
          <p:nvPr>
            <p:ph type="sldNum" sz="quarter" idx="10"/>
          </p:nvPr>
        </p:nvSpPr>
        <p:spPr/>
        <p:txBody>
          <a:bodyPr/>
          <a:lstStyle/>
          <a:p>
            <a:fld id="{B6F576DE-6EB5-4FA0-9DE8-ED43253F4242}" type="slidenum">
              <a:rPr lang="en-US" smtClean="0"/>
              <a:t>22</a:t>
            </a:fld>
            <a:endParaRPr lang="en-US"/>
          </a:p>
        </p:txBody>
      </p:sp>
    </p:spTree>
    <p:extLst>
      <p:ext uri="{BB962C8B-B14F-4D97-AF65-F5344CB8AC3E}">
        <p14:creationId xmlns:p14="http://schemas.microsoft.com/office/powerpoint/2010/main" val="3586616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Those</a:t>
            </a:r>
            <a:r>
              <a:rPr lang="en-US" baseline="0" dirty="0" smtClean="0"/>
              <a:t> future plans will include more allies—we have faculty trailblazers and open education advocates; our student government combines an immediate, personal motivation to address textbook costs with the energy for advocacy and some resources for more involved outreach.</a:t>
            </a:r>
          </a:p>
          <a:p>
            <a:r>
              <a:rPr lang="en-US" baseline="0" dirty="0" smtClean="0"/>
              <a:t>And we’re talking about looking outside the campus, to work with folks like </a:t>
            </a:r>
            <a:r>
              <a:rPr lang="en-US" baseline="0" dirty="0" err="1" smtClean="0"/>
              <a:t>OpenStax</a:t>
            </a:r>
            <a:r>
              <a:rPr lang="en-US" baseline="0" dirty="0" smtClean="0"/>
              <a:t>, the Open Textbook Network, or even team up with the nearby community college which is ahead of us on OER advocacy.</a:t>
            </a:r>
          </a:p>
          <a:p>
            <a:r>
              <a:rPr lang="en-US" baseline="0" dirty="0" smtClean="0"/>
              <a:t/>
            </a:r>
            <a:br>
              <a:rPr lang="en-US" baseline="0" dirty="0" smtClean="0"/>
            </a:br>
            <a:r>
              <a:rPr lang="en-US" baseline="0" dirty="0" smtClean="0"/>
              <a:t>Eventually, I hope to turn promotion and advocacy into action—building new services and programs once our partners’ existing services start to do more for OER on campus—whether that’s grants like Karen and Marilyn just described, or something else—we’ll have to see</a:t>
            </a:r>
            <a:endParaRPr lang="en-US" dirty="0" smtClean="0"/>
          </a:p>
          <a:p>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B6F576DE-6EB5-4FA0-9DE8-ED43253F4242}" type="slidenum">
              <a:rPr lang="en-US" smtClean="0"/>
              <a:t>23</a:t>
            </a:fld>
            <a:endParaRPr lang="en-US"/>
          </a:p>
        </p:txBody>
      </p:sp>
    </p:spTree>
    <p:extLst>
      <p:ext uri="{BB962C8B-B14F-4D97-AF65-F5344CB8AC3E}">
        <p14:creationId xmlns:p14="http://schemas.microsoft.com/office/powerpoint/2010/main" val="2602877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aseline="0" dirty="0" smtClean="0"/>
              <a:t>I see a lot of potential in this initiative—and even in the year since the conversation started or the six months that we’ve been regularly meeting, we’ve brought more attention to our OER support than any one of us could have done on our own—when we started the conversation, we didn’t even know what the others were already doing.</a:t>
            </a:r>
          </a:p>
          <a:p>
            <a:endParaRPr lang="en-US" baseline="0" dirty="0" smtClean="0"/>
          </a:p>
          <a:p>
            <a:r>
              <a:rPr lang="en-US" baseline="0" dirty="0" smtClean="0"/>
              <a:t>Every institution is unique, but here’s the fundamentals of what has worked for us—lessons learned, or maybe just ideas for finding allies:</a:t>
            </a:r>
          </a:p>
          <a:p>
            <a:r>
              <a:rPr lang="en-US" baseline="0" dirty="0" smtClean="0"/>
              <a:t>-We started simple, with a conversation about OER, and without expecting big commitments or changes.  All we asked of our partners was an hour to meet every month or two, and to keep doing what they’re doing.  That’s not scary or threatening or disruptive.  </a:t>
            </a:r>
          </a:p>
          <a:p>
            <a:r>
              <a:rPr lang="en-US" baseline="0" dirty="0" smtClean="0"/>
              <a:t>-We found partners whose motivations aligned with OER, and then we explored what they were already doing that might embrace OER, too.  Existing goals + existing services = an easy step</a:t>
            </a:r>
          </a:p>
          <a:p>
            <a:r>
              <a:rPr lang="en-US" baseline="0" dirty="0" smtClean="0"/>
              <a:t>-And we started at the top-- the participants in our meetings are the leaders of their teams or the directors of the centers, so when we decide to do something---it gets done.  Starting simple helps, here, and understanding motivations does, too.</a:t>
            </a:r>
          </a:p>
          <a:p>
            <a:endParaRPr lang="en-US" baseline="0" dirty="0" smtClean="0"/>
          </a:p>
          <a:p>
            <a:r>
              <a:rPr lang="en-US" baseline="0" dirty="0" smtClean="0"/>
              <a:t>---</a:t>
            </a:r>
          </a:p>
          <a:p>
            <a:r>
              <a:rPr lang="en-US" baseline="0" dirty="0" smtClean="0"/>
              <a:t>I should note, finally, that we did also build on a foundation of OA, OER, and </a:t>
            </a:r>
            <a:r>
              <a:rPr lang="en-US" baseline="0" dirty="0" err="1" smtClean="0"/>
              <a:t>scholcomm</a:t>
            </a:r>
            <a:r>
              <a:rPr lang="en-US" baseline="0" dirty="0" smtClean="0"/>
              <a:t> outreach. We’ve been talking about these issues to various audiences for years, and even if it didn’t seem like our words were sinking in…they were.  </a:t>
            </a:r>
          </a:p>
          <a:p>
            <a:endParaRPr lang="en-US" baseline="0" dirty="0" smtClean="0"/>
          </a:p>
          <a:p>
            <a:r>
              <a:rPr lang="en-US" baseline="0" dirty="0" smtClean="0"/>
              <a:t>-----</a:t>
            </a:r>
          </a:p>
        </p:txBody>
      </p:sp>
      <p:sp>
        <p:nvSpPr>
          <p:cNvPr id="4" name="Slide Number Placeholder 3"/>
          <p:cNvSpPr>
            <a:spLocks noGrp="1"/>
          </p:cNvSpPr>
          <p:nvPr>
            <p:ph type="sldNum" sz="quarter" idx="10"/>
          </p:nvPr>
        </p:nvSpPr>
        <p:spPr/>
        <p:txBody>
          <a:bodyPr/>
          <a:lstStyle/>
          <a:p>
            <a:fld id="{B6F576DE-6EB5-4FA0-9DE8-ED43253F4242}" type="slidenum">
              <a:rPr lang="en-US" smtClean="0"/>
              <a:t>24</a:t>
            </a:fld>
            <a:endParaRPr lang="en-US"/>
          </a:p>
        </p:txBody>
      </p:sp>
    </p:spTree>
    <p:extLst>
      <p:ext uri="{BB962C8B-B14F-4D97-AF65-F5344CB8AC3E}">
        <p14:creationId xmlns:p14="http://schemas.microsoft.com/office/powerpoint/2010/main" val="3466039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seems fitting to start with the</a:t>
            </a:r>
            <a:r>
              <a:rPr lang="en-US" baseline="0" dirty="0" smtClean="0"/>
              <a:t> libraries—and given that we’re at a library publishing event, I probably don’t need to go into much detail here--</a:t>
            </a:r>
            <a:endParaRPr lang="en-US" dirty="0"/>
          </a:p>
        </p:txBody>
      </p:sp>
      <p:sp>
        <p:nvSpPr>
          <p:cNvPr id="4" name="Slide Number Placeholder 3"/>
          <p:cNvSpPr>
            <a:spLocks noGrp="1"/>
          </p:cNvSpPr>
          <p:nvPr>
            <p:ph type="sldNum" sz="quarter" idx="10"/>
          </p:nvPr>
        </p:nvSpPr>
        <p:spPr/>
        <p:txBody>
          <a:bodyPr/>
          <a:lstStyle/>
          <a:p>
            <a:fld id="{B6F576DE-6EB5-4FA0-9DE8-ED43253F4242}" type="slidenum">
              <a:rPr lang="en-US" smtClean="0"/>
              <a:t>3</a:t>
            </a:fld>
            <a:endParaRPr lang="en-US"/>
          </a:p>
        </p:txBody>
      </p:sp>
    </p:spTree>
    <p:extLst>
      <p:ext uri="{BB962C8B-B14F-4D97-AF65-F5344CB8AC3E}">
        <p14:creationId xmlns:p14="http://schemas.microsoft.com/office/powerpoint/2010/main" val="2790963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But</a:t>
            </a:r>
            <a:r>
              <a:rPr lang="en-US" baseline="0" dirty="0" smtClean="0"/>
              <a:t> basically–-we’re involved:</a:t>
            </a:r>
          </a:p>
          <a:p>
            <a:r>
              <a:rPr lang="en-US" baseline="0" dirty="0" smtClean="0"/>
              <a:t>        Because books are for use—access to information is a foundational value for us, and OER provide more access to more information for more people, with fewer barriers.  We belong in this space</a:t>
            </a:r>
          </a:p>
          <a:p>
            <a:r>
              <a:rPr lang="en-US" i="1" baseline="0" dirty="0" smtClean="0"/>
              <a:t> </a:t>
            </a:r>
            <a:r>
              <a:rPr lang="en-US" baseline="0" dirty="0" smtClean="0"/>
              <a:t>                              </a:t>
            </a:r>
            <a:r>
              <a:rPr lang="en-US" i="1" baseline="0" dirty="0" smtClean="0"/>
              <a:t>Because every reader their book, and every book their reader—</a:t>
            </a:r>
          </a:p>
          <a:p>
            <a:r>
              <a:rPr lang="en-US" baseline="0" dirty="0" smtClean="0"/>
              <a:t>      </a:t>
            </a:r>
            <a:r>
              <a:rPr lang="en-US" baseline="0" dirty="0" smtClean="0"/>
              <a:t>-on an immediate and practical level, our function in the university is to connect our community with the information they need—faculty and others are already seeking out open and affordable resources, so it’s our job to help them</a:t>
            </a:r>
          </a:p>
          <a:p>
            <a:r>
              <a:rPr lang="en-US" baseline="0" dirty="0" smtClean="0"/>
              <a:t>       </a:t>
            </a:r>
            <a:r>
              <a:rPr lang="en-US" baseline="0" dirty="0" smtClean="0"/>
              <a:t>And because this is an excellent opportunity—to build better relationships with classroom faculty, to serve the campus community, and to take a leadership role in that community.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6F576DE-6EB5-4FA0-9DE8-ED43253F4242}" type="slidenum">
              <a:rPr lang="en-US" smtClean="0"/>
              <a:t>4</a:t>
            </a:fld>
            <a:endParaRPr lang="en-US"/>
          </a:p>
        </p:txBody>
      </p:sp>
    </p:spTree>
    <p:extLst>
      <p:ext uri="{BB962C8B-B14F-4D97-AF65-F5344CB8AC3E}">
        <p14:creationId xmlns:p14="http://schemas.microsoft.com/office/powerpoint/2010/main" val="1696288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	And</a:t>
            </a:r>
            <a:r>
              <a:rPr lang="en-US" baseline="0" dirty="0" smtClean="0"/>
              <a:t> so, we’re </a:t>
            </a:r>
            <a:r>
              <a:rPr lang="en-US" dirty="0" smtClean="0"/>
              <a:t>leading—we</a:t>
            </a:r>
            <a:r>
              <a:rPr lang="en-US" baseline="0" dirty="0" smtClean="0"/>
              <a:t> got the campus-wide OER conversation started, and I chair our meetings, lead outreach activities, and generally keep the momentum going.  </a:t>
            </a:r>
          </a:p>
          <a:p>
            <a:r>
              <a:rPr lang="en-US" baseline="0" dirty="0" smtClean="0"/>
              <a:t>	We also bring expertise—both about OER and the other flavors of open, and in disciplinary areas, thanks to our liaison librarians’ knowledge of their departments</a:t>
            </a:r>
          </a:p>
          <a:p>
            <a:r>
              <a:rPr lang="en-US" baseline="0" dirty="0" smtClean="0"/>
              <a:t>	And we have plenty of resources—from the repository that lets us publish OER, to our </a:t>
            </a:r>
            <a:r>
              <a:rPr lang="en-US" baseline="0" dirty="0" err="1" smtClean="0"/>
              <a:t>LibGuides</a:t>
            </a:r>
            <a:r>
              <a:rPr lang="en-US" baseline="0" dirty="0" smtClean="0"/>
              <a:t> and other online information which can help faculty find high-quality OER, to, well, people like me and my </a:t>
            </a:r>
            <a:r>
              <a:rPr lang="en-US" baseline="0" dirty="0" err="1" smtClean="0"/>
              <a:t>schol</a:t>
            </a:r>
            <a:r>
              <a:rPr lang="en-US" baseline="0" dirty="0" smtClean="0"/>
              <a:t> </a:t>
            </a:r>
            <a:r>
              <a:rPr lang="en-US" baseline="0" dirty="0" err="1" smtClean="0"/>
              <a:t>comm</a:t>
            </a:r>
            <a:r>
              <a:rPr lang="en-US" baseline="0" dirty="0" smtClean="0"/>
              <a:t> colleagues—and the outreach, instruction, and consultations that we perform.</a:t>
            </a:r>
            <a:endParaRPr lang="en-US" dirty="0"/>
          </a:p>
        </p:txBody>
      </p:sp>
      <p:sp>
        <p:nvSpPr>
          <p:cNvPr id="4" name="Slide Number Placeholder 3"/>
          <p:cNvSpPr>
            <a:spLocks noGrp="1"/>
          </p:cNvSpPr>
          <p:nvPr>
            <p:ph type="sldNum" sz="quarter" idx="10"/>
          </p:nvPr>
        </p:nvSpPr>
        <p:spPr/>
        <p:txBody>
          <a:bodyPr/>
          <a:lstStyle/>
          <a:p>
            <a:fld id="{B6F576DE-6EB5-4FA0-9DE8-ED43253F4242}" type="slidenum">
              <a:rPr lang="en-US" smtClean="0"/>
              <a:t>5</a:t>
            </a:fld>
            <a:endParaRPr lang="en-US"/>
          </a:p>
        </p:txBody>
      </p:sp>
    </p:spTree>
    <p:extLst>
      <p:ext uri="{BB962C8B-B14F-4D97-AF65-F5344CB8AC3E}">
        <p14:creationId xmlns:p14="http://schemas.microsoft.com/office/powerpoint/2010/main" val="2489009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the</a:t>
            </a:r>
            <a:r>
              <a:rPr lang="en-US" baseline="0" dirty="0" smtClean="0"/>
              <a:t> long and inclusive name for our office of research support—they administer internal grants for faculty research, evaluate sabbatical proposals, help with external grants, and provide other research support. </a:t>
            </a:r>
          </a:p>
          <a:p>
            <a:endParaRPr lang="en-US" baseline="0" dirty="0" smtClean="0"/>
          </a:p>
        </p:txBody>
      </p:sp>
      <p:sp>
        <p:nvSpPr>
          <p:cNvPr id="4" name="Slide Number Placeholder 3"/>
          <p:cNvSpPr>
            <a:spLocks noGrp="1"/>
          </p:cNvSpPr>
          <p:nvPr>
            <p:ph type="sldNum" sz="quarter" idx="10"/>
          </p:nvPr>
        </p:nvSpPr>
        <p:spPr/>
        <p:txBody>
          <a:bodyPr/>
          <a:lstStyle/>
          <a:p>
            <a:fld id="{B6F576DE-6EB5-4FA0-9DE8-ED43253F4242}" type="slidenum">
              <a:rPr lang="en-US" smtClean="0"/>
              <a:t>6</a:t>
            </a:fld>
            <a:endParaRPr lang="en-US"/>
          </a:p>
        </p:txBody>
      </p:sp>
    </p:spTree>
    <p:extLst>
      <p:ext uri="{BB962C8B-B14F-4D97-AF65-F5344CB8AC3E}">
        <p14:creationId xmlns:p14="http://schemas.microsoft.com/office/powerpoint/2010/main" val="2408696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aseline="0" dirty="0" smtClean="0"/>
              <a:t>OER fit very well into the CSCE’s priorities—</a:t>
            </a:r>
          </a:p>
          <a:p>
            <a:r>
              <a:rPr lang="en-US" baseline="0" dirty="0" smtClean="0"/>
              <a:t> 	They seek to encourage innovation in the research done on our campus and in the forms of that research; OER are not just a new mode of disseminating scholarly knowledge, but also an increasingly hot topic in higher education.  </a:t>
            </a:r>
          </a:p>
          <a:p>
            <a:r>
              <a:rPr lang="en-US" baseline="0" dirty="0" smtClean="0"/>
              <a:t>	The CSCE’s job is to support faculty across campus—but as is usually the case, STEM research tends to seek, and thus get, the lion’s share of research support.  Including OER in their support opens new avenues for supporting scholarship in the humanities and arts on a similar level— especially with publication costs that other funding might not reach.  </a:t>
            </a:r>
          </a:p>
        </p:txBody>
      </p:sp>
      <p:sp>
        <p:nvSpPr>
          <p:cNvPr id="4" name="Slide Number Placeholder 3"/>
          <p:cNvSpPr>
            <a:spLocks noGrp="1"/>
          </p:cNvSpPr>
          <p:nvPr>
            <p:ph type="sldNum" sz="quarter" idx="10"/>
          </p:nvPr>
        </p:nvSpPr>
        <p:spPr/>
        <p:txBody>
          <a:bodyPr/>
          <a:lstStyle/>
          <a:p>
            <a:fld id="{B6F576DE-6EB5-4FA0-9DE8-ED43253F4242}" type="slidenum">
              <a:rPr lang="en-US" smtClean="0"/>
              <a:t>7</a:t>
            </a:fld>
            <a:endParaRPr lang="en-US"/>
          </a:p>
        </p:txBody>
      </p:sp>
    </p:spTree>
    <p:extLst>
      <p:ext uri="{BB962C8B-B14F-4D97-AF65-F5344CB8AC3E}">
        <p14:creationId xmlns:p14="http://schemas.microsoft.com/office/powerpoint/2010/main" val="3631824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So, obviously they bring the possibility of funding—money being a very visible, appealing incentive for faculty behaviors, and the same applies to sabbaticals.  OER projects were already eligible for this support, that just wasn’t very well known, so that’s a very easy step to take.</a:t>
            </a:r>
          </a:p>
          <a:p>
            <a:r>
              <a:rPr lang="en-US" baseline="0" dirty="0" smtClean="0"/>
              <a:t>	Thanks in part to their role in distributing carrots across campus, the CSCE brings with it respect—ears perk up when they’re mentioned as part of a group, and they have a lot of influence in what gets counted as scholarship—if they say it’s valuable enough to fund, it’s probably valuable enough to count for tenure and promotion!</a:t>
            </a:r>
          </a:p>
          <a:p>
            <a:r>
              <a:rPr lang="en-US" baseline="0" dirty="0" smtClean="0"/>
              <a:t>	Finally, they are a conduit for recognition of exceptional faculty – they publicize faculty who receive funding, but also administer annual awards recognizing exceptional scholarly activity--- considering and publicizing OER creators is another tiny step to make, which leaves a big footprint.</a:t>
            </a:r>
          </a:p>
          <a:p>
            <a:endParaRPr lang="en-US" baseline="0" dirty="0" smtClean="0"/>
          </a:p>
          <a:p>
            <a:endParaRPr lang="en-US" b="1" dirty="0"/>
          </a:p>
        </p:txBody>
      </p:sp>
      <p:sp>
        <p:nvSpPr>
          <p:cNvPr id="4" name="Slide Number Placeholder 3"/>
          <p:cNvSpPr>
            <a:spLocks noGrp="1"/>
          </p:cNvSpPr>
          <p:nvPr>
            <p:ph type="sldNum" sz="quarter" idx="10"/>
          </p:nvPr>
        </p:nvSpPr>
        <p:spPr/>
        <p:txBody>
          <a:bodyPr/>
          <a:lstStyle/>
          <a:p>
            <a:fld id="{B6F576DE-6EB5-4FA0-9DE8-ED43253F4242}" type="slidenum">
              <a:rPr lang="en-US" smtClean="0"/>
              <a:t>8</a:t>
            </a:fld>
            <a:endParaRPr lang="en-US"/>
          </a:p>
        </p:txBody>
      </p:sp>
    </p:spTree>
    <p:extLst>
      <p:ext uri="{BB962C8B-B14F-4D97-AF65-F5344CB8AC3E}">
        <p14:creationId xmlns:p14="http://schemas.microsoft.com/office/powerpoint/2010/main" val="2928519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partner’s name is pretty self explanatory:  they support faculty teaching.  </a:t>
            </a:r>
            <a:endParaRPr lang="en-US" dirty="0"/>
          </a:p>
        </p:txBody>
      </p:sp>
      <p:sp>
        <p:nvSpPr>
          <p:cNvPr id="4" name="Slide Number Placeholder 3"/>
          <p:cNvSpPr>
            <a:spLocks noGrp="1"/>
          </p:cNvSpPr>
          <p:nvPr>
            <p:ph type="sldNum" sz="quarter" idx="10"/>
          </p:nvPr>
        </p:nvSpPr>
        <p:spPr/>
        <p:txBody>
          <a:bodyPr/>
          <a:lstStyle/>
          <a:p>
            <a:fld id="{B6F576DE-6EB5-4FA0-9DE8-ED43253F4242}" type="slidenum">
              <a:rPr lang="en-US" smtClean="0"/>
              <a:t>9</a:t>
            </a:fld>
            <a:endParaRPr lang="en-US"/>
          </a:p>
        </p:txBody>
      </p:sp>
    </p:spTree>
    <p:extLst>
      <p:ext uri="{BB962C8B-B14F-4D97-AF65-F5344CB8AC3E}">
        <p14:creationId xmlns:p14="http://schemas.microsoft.com/office/powerpoint/2010/main" val="831521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B074EE-AAAF-470A-9A59-B467062F7387}"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330254976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074EE-AAAF-470A-9A59-B467062F7387}"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233691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AEB074EE-AAAF-470A-9A59-B467062F7387}"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3175564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AEB074EE-AAAF-470A-9A59-B467062F7387}" type="datetimeFigureOut">
              <a:rPr lang="en-US" smtClean="0"/>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1064349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B074EE-AAAF-470A-9A59-B467062F7387}"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2625468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B074EE-AAAF-470A-9A59-B467062F7387}"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382643745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B074EE-AAAF-470A-9A59-B467062F7387}"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267604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074EE-AAAF-470A-9A59-B467062F7387}"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160338473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B074EE-AAAF-470A-9A59-B467062F7387}"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19814434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B074EE-AAAF-470A-9A59-B467062F7387}" type="datetimeFigureOut">
              <a:rPr lang="en-US" smtClean="0"/>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410102556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B074EE-AAAF-470A-9A59-B467062F7387}" type="datetimeFigureOut">
              <a:rPr lang="en-US" smtClean="0"/>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445222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074EE-AAAF-470A-9A59-B467062F7387}" type="datetimeFigureOut">
              <a:rPr lang="en-US" smtClean="0"/>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46971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074EE-AAAF-470A-9A59-B467062F7387}"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254037764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AEB074EE-AAAF-470A-9A59-B467062F7387}" type="datetimeFigureOut">
              <a:rPr lang="en-US" smtClean="0"/>
              <a:t>5/17/2016</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A2E0FB2C-C092-4C3B-BCA5-6A5C4D24016E}" type="slidenum">
              <a:rPr lang="en-US" smtClean="0"/>
              <a:t>‹#›</a:t>
            </a:fld>
            <a:endParaRPr lang="en-US"/>
          </a:p>
        </p:txBody>
      </p:sp>
    </p:spTree>
    <p:extLst>
      <p:ext uri="{BB962C8B-B14F-4D97-AF65-F5344CB8AC3E}">
        <p14:creationId xmlns:p14="http://schemas.microsoft.com/office/powerpoint/2010/main" val="311544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AEB074EE-AAAF-470A-9A59-B467062F7387}" type="datetimeFigureOut">
              <a:rPr lang="en-US" smtClean="0"/>
              <a:t>5/17/2016</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A2E0FB2C-C092-4C3B-BCA5-6A5C4D24016E}" type="slidenum">
              <a:rPr lang="en-US" smtClean="0"/>
              <a:t>‹#›</a:t>
            </a:fld>
            <a:endParaRPr lang="en-US"/>
          </a:p>
        </p:txBody>
      </p:sp>
    </p:spTree>
    <p:extLst>
      <p:ext uri="{BB962C8B-B14F-4D97-AF65-F5344CB8AC3E}">
        <p14:creationId xmlns:p14="http://schemas.microsoft.com/office/powerpoint/2010/main" val="879244991"/>
      </p:ext>
    </p:extLst>
  </p:cSld>
  <p:clrMap bg1="dk1" tx1="lt1" bg2="dk2" tx2="lt2" accent1="accent1" accent2="accent2" accent3="accent3" accent4="accent4" accent5="accent5" accent6="accent6" hlink="hlink" folHlink="folHlink"/>
  <p:sldLayoutIdLst>
    <p:sldLayoutId id="2147485108" r:id="rId1"/>
    <p:sldLayoutId id="2147485109" r:id="rId2"/>
    <p:sldLayoutId id="2147485110" r:id="rId3"/>
    <p:sldLayoutId id="2147485111" r:id="rId4"/>
    <p:sldLayoutId id="2147485112" r:id="rId5"/>
    <p:sldLayoutId id="2147485113" r:id="rId6"/>
    <p:sldLayoutId id="2147485114" r:id="rId7"/>
    <p:sldLayoutId id="2147485115" r:id="rId8"/>
    <p:sldLayoutId id="2147485116" r:id="rId9"/>
    <p:sldLayoutId id="2147485117" r:id="rId10"/>
    <p:sldLayoutId id="2147485118" r:id="rId11"/>
    <p:sldLayoutId id="2147485119" r:id="rId12"/>
    <p:sldLayoutId id="2147485120" r:id="rId13"/>
    <p:sldLayoutId id="2147485121"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6300"/>
            <a:ext cx="7772400" cy="3124199"/>
          </a:xfrm>
        </p:spPr>
        <p:txBody>
          <a:bodyPr>
            <a:noAutofit/>
          </a:bodyPr>
          <a:lstStyle/>
          <a:p>
            <a:pPr algn="ctr"/>
            <a:r>
              <a:rPr lang="en-US" sz="4800" dirty="0" smtClean="0"/>
              <a:t>Greater Than the Sum of Our Parts:</a:t>
            </a:r>
            <a:br>
              <a:rPr lang="en-US" sz="4800" dirty="0" smtClean="0"/>
            </a:br>
            <a:r>
              <a:rPr lang="en-US" sz="3600" dirty="0" smtClean="0"/>
              <a:t>building support for OER from existing services</a:t>
            </a:r>
            <a:endParaRPr lang="en-US" sz="3600" dirty="0"/>
          </a:p>
        </p:txBody>
      </p:sp>
      <p:sp>
        <p:nvSpPr>
          <p:cNvPr id="3" name="Subtitle 2"/>
          <p:cNvSpPr>
            <a:spLocks noGrp="1"/>
          </p:cNvSpPr>
          <p:nvPr>
            <p:ph type="subTitle" idx="1"/>
          </p:nvPr>
        </p:nvSpPr>
        <p:spPr>
          <a:xfrm>
            <a:off x="2171700" y="5181600"/>
            <a:ext cx="6515101" cy="1219200"/>
          </a:xfrm>
        </p:spPr>
        <p:txBody>
          <a:bodyPr>
            <a:noAutofit/>
          </a:bodyPr>
          <a:lstStyle/>
          <a:p>
            <a:pPr algn="r"/>
            <a:r>
              <a:rPr lang="en-US" sz="2000" dirty="0" smtClean="0"/>
              <a:t>Matt Ruen</a:t>
            </a:r>
          </a:p>
          <a:p>
            <a:pPr algn="r"/>
            <a:r>
              <a:rPr lang="en-US" sz="2000" dirty="0" smtClean="0"/>
              <a:t>Scholarly Communications Outreach Coordinator</a:t>
            </a:r>
          </a:p>
          <a:p>
            <a:pPr algn="r"/>
            <a:r>
              <a:rPr lang="en-US" sz="2000" dirty="0" smtClean="0"/>
              <a:t>Grand Valley State University Libraries</a:t>
            </a:r>
          </a:p>
          <a:p>
            <a:pPr algn="r"/>
            <a:endParaRPr lang="en-US" sz="2000" dirty="0"/>
          </a:p>
        </p:txBody>
      </p:sp>
    </p:spTree>
    <p:extLst>
      <p:ext uri="{BB962C8B-B14F-4D97-AF65-F5344CB8AC3E}">
        <p14:creationId xmlns:p14="http://schemas.microsoft.com/office/powerpoint/2010/main" val="318454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FTLC– Motivations</a:t>
            </a:r>
            <a:endParaRPr lang="en-US" dirty="0"/>
          </a:p>
        </p:txBody>
      </p:sp>
      <p:sp>
        <p:nvSpPr>
          <p:cNvPr id="3" name="Content Placeholder 2"/>
          <p:cNvSpPr>
            <a:spLocks noGrp="1"/>
          </p:cNvSpPr>
          <p:nvPr>
            <p:ph idx="1"/>
          </p:nvPr>
        </p:nvSpPr>
        <p:spPr/>
        <p:txBody>
          <a:bodyPr>
            <a:normAutofit/>
          </a:bodyPr>
          <a:lstStyle/>
          <a:p>
            <a:pPr marL="0" indent="0" algn="ctr">
              <a:lnSpc>
                <a:spcPct val="150000"/>
              </a:lnSpc>
              <a:buNone/>
            </a:pPr>
            <a:r>
              <a:rPr lang="en-US" sz="3600" dirty="0" smtClean="0"/>
              <a:t>Encouraging Innovation</a:t>
            </a:r>
          </a:p>
          <a:p>
            <a:pPr marL="0" indent="0" algn="ctr">
              <a:lnSpc>
                <a:spcPct val="150000"/>
              </a:lnSpc>
              <a:buNone/>
            </a:pPr>
            <a:r>
              <a:rPr lang="en-US" sz="3600" dirty="0" smtClean="0"/>
              <a:t>Teaching &amp; Learning Excellence</a:t>
            </a:r>
          </a:p>
          <a:p>
            <a:pPr marL="0" indent="0" algn="ctr">
              <a:lnSpc>
                <a:spcPct val="150000"/>
              </a:lnSpc>
              <a:buNone/>
            </a:pPr>
            <a:r>
              <a:rPr lang="en-US" sz="3600" dirty="0" smtClean="0"/>
              <a:t>Supporting Online Education</a:t>
            </a:r>
            <a:endParaRPr lang="en-US" sz="3600" dirty="0"/>
          </a:p>
        </p:txBody>
      </p:sp>
    </p:spTree>
    <p:extLst>
      <p:ext uri="{BB962C8B-B14F-4D97-AF65-F5344CB8AC3E}">
        <p14:creationId xmlns:p14="http://schemas.microsoft.com/office/powerpoint/2010/main" val="861200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FTLC– Support</a:t>
            </a:r>
            <a:endParaRPr lang="en-US" dirty="0"/>
          </a:p>
        </p:txBody>
      </p:sp>
      <p:sp>
        <p:nvSpPr>
          <p:cNvPr id="3" name="Content Placeholder 2"/>
          <p:cNvSpPr>
            <a:spLocks noGrp="1"/>
          </p:cNvSpPr>
          <p:nvPr>
            <p:ph idx="1"/>
          </p:nvPr>
        </p:nvSpPr>
        <p:spPr/>
        <p:txBody>
          <a:bodyPr>
            <a:noAutofit/>
          </a:bodyPr>
          <a:lstStyle/>
          <a:p>
            <a:pPr marL="0" indent="0" algn="ctr">
              <a:lnSpc>
                <a:spcPct val="150000"/>
              </a:lnSpc>
              <a:buNone/>
            </a:pPr>
            <a:r>
              <a:rPr lang="en-US" sz="3600" dirty="0" smtClean="0"/>
              <a:t>Infrastructure</a:t>
            </a:r>
          </a:p>
          <a:p>
            <a:pPr marL="0" indent="0" algn="ctr">
              <a:lnSpc>
                <a:spcPct val="150000"/>
              </a:lnSpc>
              <a:buNone/>
            </a:pPr>
            <a:r>
              <a:rPr lang="en-US" sz="3600" dirty="0" smtClean="0"/>
              <a:t>Expertise</a:t>
            </a:r>
          </a:p>
          <a:p>
            <a:pPr marL="0" indent="0" algn="ctr">
              <a:lnSpc>
                <a:spcPct val="150000"/>
              </a:lnSpc>
              <a:buNone/>
            </a:pPr>
            <a:r>
              <a:rPr lang="en-US" sz="3600" dirty="0" smtClean="0"/>
              <a:t>Resources</a:t>
            </a:r>
          </a:p>
        </p:txBody>
      </p:sp>
    </p:spTree>
    <p:extLst>
      <p:ext uri="{BB962C8B-B14F-4D97-AF65-F5344CB8AC3E}">
        <p14:creationId xmlns:p14="http://schemas.microsoft.com/office/powerpoint/2010/main" val="508220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eLearning &amp; Emerging Technologies</a:t>
            </a:r>
            <a:endParaRPr lang="en-US" dirty="0"/>
          </a:p>
        </p:txBody>
      </p:sp>
      <p:sp>
        <p:nvSpPr>
          <p:cNvPr id="3" name="Text Placeholder 2"/>
          <p:cNvSpPr>
            <a:spLocks noGrp="1"/>
          </p:cNvSpPr>
          <p:nvPr>
            <p:ph type="body" idx="1"/>
          </p:nvPr>
        </p:nvSpPr>
        <p:spPr>
          <a:xfrm>
            <a:off x="659607" y="5281200"/>
            <a:ext cx="7824787" cy="814800"/>
          </a:xfrm>
        </p:spPr>
        <p:txBody>
          <a:bodyPr/>
          <a:lstStyle/>
          <a:p>
            <a:r>
              <a:rPr lang="en-US" sz="3200" dirty="0" smtClean="0"/>
              <a:t>The OER Initiative</a:t>
            </a:r>
            <a:endParaRPr lang="en-US" sz="3200" dirty="0"/>
          </a:p>
        </p:txBody>
      </p:sp>
    </p:spTree>
    <p:extLst>
      <p:ext uri="{BB962C8B-B14F-4D97-AF65-F5344CB8AC3E}">
        <p14:creationId xmlns:p14="http://schemas.microsoft.com/office/powerpoint/2010/main" val="8906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eLearning– Motivations</a:t>
            </a:r>
            <a:endParaRPr lang="en-US" dirty="0"/>
          </a:p>
        </p:txBody>
      </p:sp>
      <p:sp>
        <p:nvSpPr>
          <p:cNvPr id="3" name="Content Placeholder 2"/>
          <p:cNvSpPr>
            <a:spLocks noGrp="1"/>
          </p:cNvSpPr>
          <p:nvPr>
            <p:ph idx="1"/>
          </p:nvPr>
        </p:nvSpPr>
        <p:spPr/>
        <p:txBody>
          <a:bodyPr>
            <a:normAutofit/>
          </a:bodyPr>
          <a:lstStyle/>
          <a:p>
            <a:pPr marL="0" indent="0" algn="ctr">
              <a:lnSpc>
                <a:spcPct val="150000"/>
              </a:lnSpc>
              <a:buNone/>
            </a:pPr>
            <a:r>
              <a:rPr lang="en-US" sz="3600" dirty="0" smtClean="0"/>
              <a:t>Encouraging Innovation</a:t>
            </a:r>
          </a:p>
          <a:p>
            <a:pPr marL="0" indent="0" algn="ctr">
              <a:lnSpc>
                <a:spcPct val="150000"/>
              </a:lnSpc>
              <a:buNone/>
            </a:pPr>
            <a:r>
              <a:rPr lang="en-US" sz="3600" dirty="0"/>
              <a:t>Supporting Online </a:t>
            </a:r>
            <a:r>
              <a:rPr lang="en-US" sz="3600" dirty="0" smtClean="0"/>
              <a:t>Education</a:t>
            </a:r>
          </a:p>
          <a:p>
            <a:pPr marL="0" indent="0" algn="ctr">
              <a:lnSpc>
                <a:spcPct val="150000"/>
              </a:lnSpc>
              <a:buNone/>
            </a:pPr>
            <a:r>
              <a:rPr lang="en-US" sz="3600" dirty="0" smtClean="0"/>
              <a:t>Enabling Student Success</a:t>
            </a:r>
            <a:endParaRPr lang="en-US" sz="3600" dirty="0"/>
          </a:p>
        </p:txBody>
      </p:sp>
    </p:spTree>
    <p:extLst>
      <p:ext uri="{BB962C8B-B14F-4D97-AF65-F5344CB8AC3E}">
        <p14:creationId xmlns:p14="http://schemas.microsoft.com/office/powerpoint/2010/main" val="4131598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eLearning– Support</a:t>
            </a:r>
            <a:endParaRPr lang="en-US" dirty="0"/>
          </a:p>
        </p:txBody>
      </p:sp>
      <p:sp>
        <p:nvSpPr>
          <p:cNvPr id="3" name="Content Placeholder 2"/>
          <p:cNvSpPr>
            <a:spLocks noGrp="1"/>
          </p:cNvSpPr>
          <p:nvPr>
            <p:ph idx="1"/>
          </p:nvPr>
        </p:nvSpPr>
        <p:spPr/>
        <p:txBody>
          <a:bodyPr>
            <a:normAutofit/>
          </a:bodyPr>
          <a:lstStyle/>
          <a:p>
            <a:pPr marL="0" indent="0" algn="ctr">
              <a:lnSpc>
                <a:spcPct val="150000"/>
              </a:lnSpc>
              <a:buNone/>
            </a:pPr>
            <a:r>
              <a:rPr lang="en-US" sz="3600" dirty="0" smtClean="0"/>
              <a:t>Infrastructure</a:t>
            </a:r>
          </a:p>
          <a:p>
            <a:pPr marL="0" indent="0" algn="ctr">
              <a:lnSpc>
                <a:spcPct val="150000"/>
              </a:lnSpc>
              <a:buNone/>
            </a:pPr>
            <a:r>
              <a:rPr lang="en-US" sz="3600" dirty="0" smtClean="0"/>
              <a:t>Expertise </a:t>
            </a:r>
          </a:p>
          <a:p>
            <a:pPr marL="0" indent="0" algn="ctr">
              <a:lnSpc>
                <a:spcPct val="150000"/>
              </a:lnSpc>
              <a:buNone/>
            </a:pPr>
            <a:r>
              <a:rPr lang="en-US" sz="3600" dirty="0" smtClean="0"/>
              <a:t>Relationships</a:t>
            </a:r>
            <a:endParaRPr lang="en-US" sz="3600" dirty="0"/>
          </a:p>
        </p:txBody>
      </p:sp>
    </p:spTree>
    <p:extLst>
      <p:ext uri="{BB962C8B-B14F-4D97-AF65-F5344CB8AC3E}">
        <p14:creationId xmlns:p14="http://schemas.microsoft.com/office/powerpoint/2010/main" val="3822867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GVSU Laker Store</a:t>
            </a:r>
            <a:endParaRPr lang="en-US" dirty="0"/>
          </a:p>
        </p:txBody>
      </p:sp>
      <p:sp>
        <p:nvSpPr>
          <p:cNvPr id="3" name="Text Placeholder 2"/>
          <p:cNvSpPr>
            <a:spLocks noGrp="1"/>
          </p:cNvSpPr>
          <p:nvPr>
            <p:ph type="body" idx="1"/>
          </p:nvPr>
        </p:nvSpPr>
        <p:spPr>
          <a:xfrm>
            <a:off x="659607" y="5281200"/>
            <a:ext cx="7824787" cy="814800"/>
          </a:xfrm>
        </p:spPr>
        <p:txBody>
          <a:bodyPr/>
          <a:lstStyle/>
          <a:p>
            <a:r>
              <a:rPr lang="en-US" sz="3200" dirty="0" smtClean="0"/>
              <a:t>The OER Initiative</a:t>
            </a:r>
            <a:endParaRPr lang="en-US" sz="3200" dirty="0"/>
          </a:p>
        </p:txBody>
      </p:sp>
    </p:spTree>
    <p:extLst>
      <p:ext uri="{BB962C8B-B14F-4D97-AF65-F5344CB8AC3E}">
        <p14:creationId xmlns:p14="http://schemas.microsoft.com/office/powerpoint/2010/main" val="912146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Bookstore Motivations</a:t>
            </a:r>
            <a:endParaRPr lang="en-US" dirty="0"/>
          </a:p>
        </p:txBody>
      </p:sp>
      <p:sp>
        <p:nvSpPr>
          <p:cNvPr id="3" name="Content Placeholder 2"/>
          <p:cNvSpPr>
            <a:spLocks noGrp="1"/>
          </p:cNvSpPr>
          <p:nvPr>
            <p:ph idx="1"/>
          </p:nvPr>
        </p:nvSpPr>
        <p:spPr/>
        <p:txBody>
          <a:bodyPr>
            <a:normAutofit/>
          </a:bodyPr>
          <a:lstStyle/>
          <a:p>
            <a:pPr marL="0" indent="0" algn="ctr">
              <a:lnSpc>
                <a:spcPct val="150000"/>
              </a:lnSpc>
              <a:buNone/>
            </a:pPr>
            <a:r>
              <a:rPr lang="en-US" sz="3600" dirty="0" smtClean="0"/>
              <a:t>Serving Students</a:t>
            </a:r>
          </a:p>
          <a:p>
            <a:pPr marL="0" indent="0" algn="ctr">
              <a:lnSpc>
                <a:spcPct val="150000"/>
              </a:lnSpc>
              <a:buNone/>
            </a:pPr>
            <a:r>
              <a:rPr lang="en-US" sz="3600" dirty="0" smtClean="0"/>
              <a:t>Maintaining Relationships</a:t>
            </a:r>
          </a:p>
          <a:p>
            <a:pPr marL="0" indent="0" algn="ctr">
              <a:lnSpc>
                <a:spcPct val="150000"/>
              </a:lnSpc>
              <a:buNone/>
            </a:pPr>
            <a:r>
              <a:rPr lang="en-US" sz="3600" dirty="0" smtClean="0"/>
              <a:t>Adapting and Innovating</a:t>
            </a:r>
          </a:p>
        </p:txBody>
      </p:sp>
    </p:spTree>
    <p:extLst>
      <p:ext uri="{BB962C8B-B14F-4D97-AF65-F5344CB8AC3E}">
        <p14:creationId xmlns:p14="http://schemas.microsoft.com/office/powerpoint/2010/main" val="2728499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Bookstore Support</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smtClean="0"/>
              <a:t>Data!</a:t>
            </a:r>
          </a:p>
          <a:p>
            <a:pPr marL="0" indent="0" algn="ctr">
              <a:buNone/>
            </a:pPr>
            <a:r>
              <a:rPr lang="en-US" sz="3600" dirty="0" smtClean="0"/>
              <a:t>Communication Channels</a:t>
            </a:r>
          </a:p>
          <a:p>
            <a:pPr marL="0" indent="0" algn="ctr">
              <a:buNone/>
            </a:pPr>
            <a:r>
              <a:rPr lang="en-US" sz="3600" dirty="0" smtClean="0"/>
              <a:t>Established Role on Campus</a:t>
            </a:r>
          </a:p>
        </p:txBody>
      </p:sp>
    </p:spTree>
    <p:extLst>
      <p:ext uri="{BB962C8B-B14F-4D97-AF65-F5344CB8AC3E}">
        <p14:creationId xmlns:p14="http://schemas.microsoft.com/office/powerpoint/2010/main" val="1030924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95750" y="2781300"/>
            <a:ext cx="4381500" cy="2019300"/>
          </a:xfrm>
        </p:spPr>
        <p:txBody>
          <a:bodyPr/>
          <a:lstStyle/>
          <a:p>
            <a:pPr>
              <a:lnSpc>
                <a:spcPct val="150000"/>
              </a:lnSpc>
            </a:pPr>
            <a:r>
              <a:rPr lang="en-US" dirty="0" smtClean="0"/>
              <a:t>Other Motivations</a:t>
            </a:r>
            <a:endParaRPr lang="en-US" dirty="0"/>
          </a:p>
        </p:txBody>
      </p:sp>
      <p:sp>
        <p:nvSpPr>
          <p:cNvPr id="7" name="Text Placeholder 6"/>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8848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124" y="447188"/>
            <a:ext cx="7857753" cy="970450"/>
          </a:xfrm>
        </p:spPr>
        <p:txBody>
          <a:bodyPr/>
          <a:lstStyle/>
          <a:p>
            <a:r>
              <a:rPr lang="en-US" sz="4400" dirty="0" smtClean="0"/>
              <a:t>University Values &amp; Priorities</a:t>
            </a:r>
            <a:endParaRPr lang="en-US" sz="4400" dirty="0"/>
          </a:p>
        </p:txBody>
      </p:sp>
      <p:sp>
        <p:nvSpPr>
          <p:cNvPr id="3" name="Content Placeholder 2"/>
          <p:cNvSpPr>
            <a:spLocks noGrp="1"/>
          </p:cNvSpPr>
          <p:nvPr>
            <p:ph idx="1"/>
          </p:nvPr>
        </p:nvSpPr>
        <p:spPr>
          <a:xfrm>
            <a:off x="809997" y="2057400"/>
            <a:ext cx="7524003" cy="4514850"/>
          </a:xfrm>
        </p:spPr>
        <p:txBody>
          <a:bodyPr>
            <a:normAutofit/>
          </a:bodyPr>
          <a:lstStyle/>
          <a:p>
            <a:pPr marL="0" indent="0" algn="ctr">
              <a:buNone/>
            </a:pPr>
            <a:r>
              <a:rPr lang="en-US" sz="3600" dirty="0" smtClean="0"/>
              <a:t>Innovation</a:t>
            </a:r>
            <a:br>
              <a:rPr lang="en-US" sz="3600" dirty="0" smtClean="0"/>
            </a:br>
            <a:r>
              <a:rPr lang="en-US" sz="3200" dirty="0" smtClean="0"/>
              <a:t>Increasing Online </a:t>
            </a:r>
            <a:r>
              <a:rPr lang="en-US" sz="3200" dirty="0"/>
              <a:t>Education</a:t>
            </a:r>
          </a:p>
          <a:p>
            <a:pPr marL="0" indent="0" algn="ctr">
              <a:lnSpc>
                <a:spcPct val="150000"/>
              </a:lnSpc>
              <a:buNone/>
            </a:pPr>
            <a:r>
              <a:rPr lang="en-US" sz="3600" dirty="0" smtClean="0"/>
              <a:t>Teaching &amp; Learning Excellence</a:t>
            </a:r>
          </a:p>
          <a:p>
            <a:pPr marL="0" indent="0" algn="ctr">
              <a:lnSpc>
                <a:spcPct val="150000"/>
              </a:lnSpc>
              <a:buNone/>
            </a:pPr>
            <a:r>
              <a:rPr lang="en-US" sz="3600" dirty="0" smtClean="0"/>
              <a:t>Student Success</a:t>
            </a:r>
          </a:p>
          <a:p>
            <a:pPr marL="0" indent="0" algn="ctr">
              <a:lnSpc>
                <a:spcPct val="150000"/>
              </a:lnSpc>
              <a:buNone/>
            </a:pPr>
            <a:r>
              <a:rPr lang="en-US" sz="3600" dirty="0" smtClean="0"/>
              <a:t>Reach &amp; Name Recognition</a:t>
            </a:r>
          </a:p>
        </p:txBody>
      </p:sp>
    </p:spTree>
    <p:extLst>
      <p:ext uri="{BB962C8B-B14F-4D97-AF65-F5344CB8AC3E}">
        <p14:creationId xmlns:p14="http://schemas.microsoft.com/office/powerpoint/2010/main" val="2314345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OER Initiative at GVSU</a:t>
            </a:r>
            <a:endParaRPr lang="en-US" dirty="0"/>
          </a:p>
        </p:txBody>
      </p:sp>
      <p:sp>
        <p:nvSpPr>
          <p:cNvPr id="4" name="Content Placeholder 2"/>
          <p:cNvSpPr txBox="1">
            <a:spLocks/>
          </p:cNvSpPr>
          <p:nvPr/>
        </p:nvSpPr>
        <p:spPr>
          <a:xfrm>
            <a:off x="400050" y="2381250"/>
            <a:ext cx="8401051" cy="3352800"/>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3200" dirty="0" smtClean="0"/>
              <a:t>The Libraries</a:t>
            </a:r>
          </a:p>
          <a:p>
            <a:pPr marL="0" indent="0" algn="ctr">
              <a:lnSpc>
                <a:spcPct val="150000"/>
              </a:lnSpc>
              <a:buNone/>
            </a:pPr>
            <a:r>
              <a:rPr lang="en-US" sz="3200" dirty="0" smtClean="0"/>
              <a:t>Research Support</a:t>
            </a:r>
          </a:p>
          <a:p>
            <a:pPr marL="0" indent="0" algn="ctr">
              <a:lnSpc>
                <a:spcPct val="150000"/>
              </a:lnSpc>
              <a:buNone/>
            </a:pPr>
            <a:r>
              <a:rPr lang="en-US" sz="3200" dirty="0" smtClean="0"/>
              <a:t>Teaching Support   Technology Support</a:t>
            </a:r>
          </a:p>
          <a:p>
            <a:pPr marL="0" indent="0" algn="ctr">
              <a:lnSpc>
                <a:spcPct val="150000"/>
              </a:lnSpc>
              <a:buNone/>
            </a:pPr>
            <a:r>
              <a:rPr lang="en-US" sz="3200" dirty="0" smtClean="0"/>
              <a:t>The Bookstore</a:t>
            </a:r>
          </a:p>
        </p:txBody>
      </p:sp>
    </p:spTree>
    <p:extLst>
      <p:ext uri="{BB962C8B-B14F-4D97-AF65-F5344CB8AC3E}">
        <p14:creationId xmlns:p14="http://schemas.microsoft.com/office/powerpoint/2010/main" val="2969503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Motivations</a:t>
            </a:r>
            <a:endParaRPr lang="en-US" dirty="0"/>
          </a:p>
        </p:txBody>
      </p:sp>
      <p:sp>
        <p:nvSpPr>
          <p:cNvPr id="3" name="Content Placeholder 2"/>
          <p:cNvSpPr>
            <a:spLocks noGrp="1"/>
          </p:cNvSpPr>
          <p:nvPr>
            <p:ph idx="1"/>
          </p:nvPr>
        </p:nvSpPr>
        <p:spPr/>
        <p:txBody>
          <a:bodyPr>
            <a:normAutofit/>
          </a:bodyPr>
          <a:lstStyle/>
          <a:p>
            <a:pPr marL="0" indent="0" algn="ctr">
              <a:lnSpc>
                <a:spcPct val="150000"/>
              </a:lnSpc>
              <a:buNone/>
            </a:pPr>
            <a:r>
              <a:rPr lang="en-US" sz="3600" dirty="0" smtClean="0"/>
              <a:t>Personal Experience</a:t>
            </a:r>
          </a:p>
          <a:p>
            <a:pPr marL="0" indent="0" algn="ctr">
              <a:lnSpc>
                <a:spcPct val="150000"/>
              </a:lnSpc>
              <a:buNone/>
            </a:pPr>
            <a:r>
              <a:rPr lang="en-US" sz="3600" dirty="0" smtClean="0"/>
              <a:t>Friendly Competition</a:t>
            </a:r>
          </a:p>
        </p:txBody>
      </p:sp>
    </p:spTree>
    <p:extLst>
      <p:ext uri="{BB962C8B-B14F-4D97-AF65-F5344CB8AC3E}">
        <p14:creationId xmlns:p14="http://schemas.microsoft.com/office/powerpoint/2010/main" val="348070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bringing it all together</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72325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Story So Far</a:t>
            </a:r>
            <a:endParaRPr lang="en-US" dirty="0"/>
          </a:p>
        </p:txBody>
      </p:sp>
      <p:sp>
        <p:nvSpPr>
          <p:cNvPr id="3" name="Content Placeholder 2"/>
          <p:cNvSpPr>
            <a:spLocks noGrp="1"/>
          </p:cNvSpPr>
          <p:nvPr>
            <p:ph idx="1"/>
          </p:nvPr>
        </p:nvSpPr>
        <p:spPr>
          <a:xfrm>
            <a:off x="809997" y="1905000"/>
            <a:ext cx="6600453" cy="4953000"/>
          </a:xfrm>
        </p:spPr>
        <p:txBody>
          <a:bodyPr>
            <a:noAutofit/>
          </a:bodyPr>
          <a:lstStyle/>
          <a:p>
            <a:pPr>
              <a:lnSpc>
                <a:spcPct val="150000"/>
              </a:lnSpc>
            </a:pPr>
            <a:r>
              <a:rPr lang="en-US" sz="3200" dirty="0" smtClean="0"/>
              <a:t>Sharing Information</a:t>
            </a:r>
          </a:p>
          <a:p>
            <a:pPr>
              <a:lnSpc>
                <a:spcPct val="150000"/>
              </a:lnSpc>
            </a:pPr>
            <a:r>
              <a:rPr lang="en-US" sz="3200" dirty="0" smtClean="0"/>
              <a:t>Building an Initiative</a:t>
            </a:r>
          </a:p>
          <a:p>
            <a:pPr>
              <a:lnSpc>
                <a:spcPct val="150000"/>
              </a:lnSpc>
            </a:pPr>
            <a:r>
              <a:rPr lang="en-US" sz="3200" dirty="0" smtClean="0"/>
              <a:t>Promoting OER &amp; Our Support</a:t>
            </a:r>
          </a:p>
          <a:p>
            <a:pPr>
              <a:lnSpc>
                <a:spcPct val="150000"/>
              </a:lnSpc>
            </a:pPr>
            <a:r>
              <a:rPr lang="en-US" sz="3200" dirty="0" smtClean="0"/>
              <a:t>Planning for the Future</a:t>
            </a:r>
            <a:endParaRPr lang="en-US" sz="3200" dirty="0"/>
          </a:p>
        </p:txBody>
      </p:sp>
    </p:spTree>
    <p:extLst>
      <p:ext uri="{BB962C8B-B14F-4D97-AF65-F5344CB8AC3E}">
        <p14:creationId xmlns:p14="http://schemas.microsoft.com/office/powerpoint/2010/main" val="3298328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809996" y="2031786"/>
            <a:ext cx="7524003" cy="4597614"/>
          </a:xfrm>
        </p:spPr>
        <p:txBody>
          <a:bodyPr>
            <a:normAutofit/>
          </a:bodyPr>
          <a:lstStyle/>
          <a:p>
            <a:pPr marL="0" indent="0" algn="ctr">
              <a:lnSpc>
                <a:spcPct val="150000"/>
              </a:lnSpc>
              <a:buNone/>
            </a:pPr>
            <a:r>
              <a:rPr lang="en-US" sz="3600" dirty="0" smtClean="0"/>
              <a:t>Faculty &amp; Student Allies</a:t>
            </a:r>
          </a:p>
          <a:p>
            <a:pPr marL="0" indent="0" algn="ctr">
              <a:lnSpc>
                <a:spcPct val="150000"/>
              </a:lnSpc>
              <a:buNone/>
            </a:pPr>
            <a:r>
              <a:rPr lang="en-US" sz="3600" dirty="0" smtClean="0"/>
              <a:t>Student Allies</a:t>
            </a:r>
          </a:p>
          <a:p>
            <a:pPr marL="0" indent="0" algn="ctr">
              <a:lnSpc>
                <a:spcPct val="150000"/>
              </a:lnSpc>
              <a:buNone/>
            </a:pPr>
            <a:r>
              <a:rPr lang="en-US" sz="3600" dirty="0" smtClean="0"/>
              <a:t>External Allies</a:t>
            </a:r>
          </a:p>
          <a:p>
            <a:pPr marL="0" indent="0" algn="ctr">
              <a:lnSpc>
                <a:spcPct val="150000"/>
              </a:lnSpc>
              <a:buNone/>
            </a:pPr>
            <a:r>
              <a:rPr lang="en-US" sz="3600" dirty="0" smtClean="0">
                <a:sym typeface="Wingdings" panose="05000000000000000000" pitchFamily="2" charset="2"/>
              </a:rPr>
              <a:t>Advocacy  Action</a:t>
            </a:r>
            <a:endParaRPr lang="en-US" sz="3600" dirty="0"/>
          </a:p>
        </p:txBody>
      </p:sp>
    </p:spTree>
    <p:extLst>
      <p:ext uri="{BB962C8B-B14F-4D97-AF65-F5344CB8AC3E}">
        <p14:creationId xmlns:p14="http://schemas.microsoft.com/office/powerpoint/2010/main" val="3453629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Fundamentals</a:t>
            </a:r>
            <a:endParaRPr lang="en-US" sz="4800" dirty="0"/>
          </a:p>
        </p:txBody>
      </p:sp>
      <p:sp>
        <p:nvSpPr>
          <p:cNvPr id="3" name="Content Placeholder 2"/>
          <p:cNvSpPr>
            <a:spLocks noGrp="1"/>
          </p:cNvSpPr>
          <p:nvPr>
            <p:ph idx="1"/>
          </p:nvPr>
        </p:nvSpPr>
        <p:spPr>
          <a:xfrm>
            <a:off x="809997" y="1943100"/>
            <a:ext cx="7524004" cy="4648200"/>
          </a:xfrm>
        </p:spPr>
        <p:txBody>
          <a:bodyPr>
            <a:noAutofit/>
          </a:bodyPr>
          <a:lstStyle/>
          <a:p>
            <a:pPr marL="0" indent="0" algn="ctr">
              <a:lnSpc>
                <a:spcPct val="150000"/>
              </a:lnSpc>
              <a:spcBef>
                <a:spcPts val="0"/>
              </a:spcBef>
              <a:spcAft>
                <a:spcPts val="0"/>
              </a:spcAft>
              <a:buNone/>
            </a:pPr>
            <a:r>
              <a:rPr lang="en-US" sz="3600" dirty="0"/>
              <a:t>Start Simple</a:t>
            </a:r>
          </a:p>
          <a:p>
            <a:pPr marL="0" indent="0" algn="ctr">
              <a:lnSpc>
                <a:spcPct val="150000"/>
              </a:lnSpc>
              <a:spcBef>
                <a:spcPts val="0"/>
              </a:spcBef>
              <a:spcAft>
                <a:spcPts val="0"/>
              </a:spcAft>
              <a:buNone/>
            </a:pPr>
            <a:r>
              <a:rPr lang="en-US" sz="3600" dirty="0" smtClean="0"/>
              <a:t>Understand Motivations</a:t>
            </a:r>
          </a:p>
          <a:p>
            <a:pPr marL="0" indent="0" algn="ctr">
              <a:lnSpc>
                <a:spcPct val="150000"/>
              </a:lnSpc>
              <a:spcBef>
                <a:spcPts val="0"/>
              </a:spcBef>
              <a:spcAft>
                <a:spcPts val="0"/>
              </a:spcAft>
              <a:buNone/>
            </a:pPr>
            <a:r>
              <a:rPr lang="en-US" sz="3600" dirty="0" smtClean="0"/>
              <a:t>Identify Existing Support</a:t>
            </a:r>
          </a:p>
          <a:p>
            <a:pPr marL="0" indent="0" algn="ctr">
              <a:lnSpc>
                <a:spcPct val="150000"/>
              </a:lnSpc>
              <a:spcBef>
                <a:spcPts val="0"/>
              </a:spcBef>
              <a:spcAft>
                <a:spcPts val="0"/>
              </a:spcAft>
              <a:buNone/>
            </a:pPr>
            <a:r>
              <a:rPr lang="en-US" sz="3600" dirty="0" smtClean="0"/>
              <a:t>Start at the Top</a:t>
            </a:r>
          </a:p>
        </p:txBody>
      </p:sp>
    </p:spTree>
    <p:extLst>
      <p:ext uri="{BB962C8B-B14F-4D97-AF65-F5344CB8AC3E}">
        <p14:creationId xmlns:p14="http://schemas.microsoft.com/office/powerpoint/2010/main" val="17817052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Questions?</a:t>
            </a:r>
            <a:endParaRPr lang="en-US" sz="4400" dirty="0"/>
          </a:p>
        </p:txBody>
      </p:sp>
    </p:spTree>
    <p:extLst>
      <p:ext uri="{BB962C8B-B14F-4D97-AF65-F5344CB8AC3E}">
        <p14:creationId xmlns:p14="http://schemas.microsoft.com/office/powerpoint/2010/main" val="2468661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Libraries</a:t>
            </a:r>
            <a:endParaRPr lang="en-US" dirty="0"/>
          </a:p>
        </p:txBody>
      </p:sp>
      <p:sp>
        <p:nvSpPr>
          <p:cNvPr id="3" name="Text Placeholder 2"/>
          <p:cNvSpPr>
            <a:spLocks noGrp="1"/>
          </p:cNvSpPr>
          <p:nvPr>
            <p:ph type="body" idx="1"/>
          </p:nvPr>
        </p:nvSpPr>
        <p:spPr>
          <a:xfrm>
            <a:off x="659607" y="5281200"/>
            <a:ext cx="7824787" cy="814800"/>
          </a:xfrm>
        </p:spPr>
        <p:txBody>
          <a:bodyPr/>
          <a:lstStyle/>
          <a:p>
            <a:r>
              <a:rPr lang="en-US" sz="3200" dirty="0" smtClean="0"/>
              <a:t>The OER Initiative</a:t>
            </a:r>
            <a:endParaRPr lang="en-US" sz="3200" dirty="0"/>
          </a:p>
        </p:txBody>
      </p:sp>
    </p:spTree>
    <p:extLst>
      <p:ext uri="{BB962C8B-B14F-4D97-AF65-F5344CB8AC3E}">
        <p14:creationId xmlns:p14="http://schemas.microsoft.com/office/powerpoint/2010/main" val="1173275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Libraries – Motivation </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smtClean="0"/>
              <a:t>Embodying our Values</a:t>
            </a:r>
          </a:p>
          <a:p>
            <a:pPr marL="0" indent="0" algn="ctr">
              <a:buNone/>
            </a:pPr>
            <a:r>
              <a:rPr lang="en-US" sz="3600" dirty="0" smtClean="0"/>
              <a:t>Fulfilling our Function</a:t>
            </a:r>
          </a:p>
          <a:p>
            <a:pPr marL="0" indent="0" algn="ctr">
              <a:buNone/>
            </a:pPr>
            <a:r>
              <a:rPr lang="en-US" sz="3600" dirty="0" smtClean="0"/>
              <a:t>Seizing an Opportunity</a:t>
            </a:r>
            <a:endParaRPr lang="en-US" sz="3600" dirty="0"/>
          </a:p>
        </p:txBody>
      </p:sp>
    </p:spTree>
    <p:extLst>
      <p:ext uri="{BB962C8B-B14F-4D97-AF65-F5344CB8AC3E}">
        <p14:creationId xmlns:p14="http://schemas.microsoft.com/office/powerpoint/2010/main" val="571986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Libraries – Support </a:t>
            </a:r>
            <a:endParaRPr lang="en-US" dirty="0"/>
          </a:p>
        </p:txBody>
      </p:sp>
      <p:sp>
        <p:nvSpPr>
          <p:cNvPr id="3" name="Content Placeholder 2"/>
          <p:cNvSpPr>
            <a:spLocks noGrp="1"/>
          </p:cNvSpPr>
          <p:nvPr>
            <p:ph idx="1"/>
          </p:nvPr>
        </p:nvSpPr>
        <p:spPr/>
        <p:txBody>
          <a:bodyPr>
            <a:normAutofit/>
          </a:bodyPr>
          <a:lstStyle/>
          <a:p>
            <a:pPr marL="0" indent="0" algn="ctr">
              <a:lnSpc>
                <a:spcPct val="150000"/>
              </a:lnSpc>
              <a:buNone/>
            </a:pPr>
            <a:r>
              <a:rPr lang="en-US" sz="3600" dirty="0" smtClean="0"/>
              <a:t>Leadership</a:t>
            </a:r>
          </a:p>
          <a:p>
            <a:pPr marL="0" indent="0" algn="ctr">
              <a:lnSpc>
                <a:spcPct val="150000"/>
              </a:lnSpc>
              <a:buNone/>
            </a:pPr>
            <a:r>
              <a:rPr lang="en-US" sz="3600" dirty="0" smtClean="0"/>
              <a:t>Expertise</a:t>
            </a:r>
          </a:p>
          <a:p>
            <a:pPr marL="0" indent="0" algn="ctr">
              <a:lnSpc>
                <a:spcPct val="150000"/>
              </a:lnSpc>
              <a:buNone/>
            </a:pPr>
            <a:r>
              <a:rPr lang="en-US" sz="3600" dirty="0" smtClean="0"/>
              <a:t>Resources</a:t>
            </a:r>
            <a:endParaRPr lang="en-US" sz="3600" dirty="0"/>
          </a:p>
        </p:txBody>
      </p:sp>
    </p:spTree>
    <p:extLst>
      <p:ext uri="{BB962C8B-B14F-4D97-AF65-F5344CB8AC3E}">
        <p14:creationId xmlns:p14="http://schemas.microsoft.com/office/powerpoint/2010/main" val="3410196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Center for Scholarly &amp; Creative Excellence</a:t>
            </a:r>
            <a:endParaRPr lang="en-US" dirty="0"/>
          </a:p>
        </p:txBody>
      </p:sp>
      <p:sp>
        <p:nvSpPr>
          <p:cNvPr id="3" name="Text Placeholder 2"/>
          <p:cNvSpPr>
            <a:spLocks noGrp="1"/>
          </p:cNvSpPr>
          <p:nvPr>
            <p:ph type="body" idx="1"/>
          </p:nvPr>
        </p:nvSpPr>
        <p:spPr>
          <a:xfrm>
            <a:off x="659607" y="5281200"/>
            <a:ext cx="7824787" cy="814800"/>
          </a:xfrm>
        </p:spPr>
        <p:txBody>
          <a:bodyPr/>
          <a:lstStyle/>
          <a:p>
            <a:r>
              <a:rPr lang="en-US" sz="3200" dirty="0" smtClean="0"/>
              <a:t>The OER Initiative</a:t>
            </a:r>
            <a:endParaRPr lang="en-US" sz="3200" dirty="0"/>
          </a:p>
        </p:txBody>
      </p:sp>
    </p:spTree>
    <p:extLst>
      <p:ext uri="{BB962C8B-B14F-4D97-AF65-F5344CB8AC3E}">
        <p14:creationId xmlns:p14="http://schemas.microsoft.com/office/powerpoint/2010/main" val="2583193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CSCE – Motivations </a:t>
            </a:r>
            <a:endParaRPr lang="en-US" dirty="0"/>
          </a:p>
        </p:txBody>
      </p:sp>
      <p:sp>
        <p:nvSpPr>
          <p:cNvPr id="3" name="Content Placeholder 2"/>
          <p:cNvSpPr>
            <a:spLocks noGrp="1"/>
          </p:cNvSpPr>
          <p:nvPr>
            <p:ph idx="1"/>
          </p:nvPr>
        </p:nvSpPr>
        <p:spPr/>
        <p:txBody>
          <a:bodyPr>
            <a:normAutofit/>
          </a:bodyPr>
          <a:lstStyle/>
          <a:p>
            <a:pPr marL="0" indent="0" algn="ctr">
              <a:lnSpc>
                <a:spcPct val="150000"/>
              </a:lnSpc>
              <a:buNone/>
            </a:pPr>
            <a:r>
              <a:rPr lang="en-US" sz="3600" dirty="0" smtClean="0"/>
              <a:t>Encouraging Innovation</a:t>
            </a:r>
          </a:p>
          <a:p>
            <a:pPr marL="0" indent="0" algn="ctr">
              <a:lnSpc>
                <a:spcPct val="150000"/>
              </a:lnSpc>
              <a:buNone/>
            </a:pPr>
            <a:r>
              <a:rPr lang="en-US" sz="3600" dirty="0" smtClean="0"/>
              <a:t>Increasing Variety of Research</a:t>
            </a:r>
          </a:p>
        </p:txBody>
      </p:sp>
    </p:spTree>
    <p:extLst>
      <p:ext uri="{BB962C8B-B14F-4D97-AF65-F5344CB8AC3E}">
        <p14:creationId xmlns:p14="http://schemas.microsoft.com/office/powerpoint/2010/main" val="3485668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CSCE – Support </a:t>
            </a:r>
            <a:endParaRPr lang="en-US" dirty="0"/>
          </a:p>
        </p:txBody>
      </p:sp>
      <p:sp>
        <p:nvSpPr>
          <p:cNvPr id="3" name="Content Placeholder 2"/>
          <p:cNvSpPr>
            <a:spLocks noGrp="1"/>
          </p:cNvSpPr>
          <p:nvPr>
            <p:ph idx="1"/>
          </p:nvPr>
        </p:nvSpPr>
        <p:spPr/>
        <p:txBody>
          <a:bodyPr>
            <a:normAutofit/>
          </a:bodyPr>
          <a:lstStyle/>
          <a:p>
            <a:pPr marL="0" indent="0" algn="ctr">
              <a:lnSpc>
                <a:spcPct val="110000"/>
              </a:lnSpc>
              <a:buNone/>
            </a:pPr>
            <a:r>
              <a:rPr lang="en-US" sz="3600" dirty="0" smtClean="0"/>
              <a:t>Delicious Carrots </a:t>
            </a:r>
            <a:br>
              <a:rPr lang="en-US" sz="3600" dirty="0" smtClean="0"/>
            </a:br>
            <a:r>
              <a:rPr lang="en-US" sz="2800" dirty="0" smtClean="0"/>
              <a:t>(mostly made of money)</a:t>
            </a:r>
            <a:endParaRPr lang="en-US" sz="3200" dirty="0" smtClean="0"/>
          </a:p>
          <a:p>
            <a:pPr marL="0" indent="0" algn="ctr">
              <a:lnSpc>
                <a:spcPct val="150000"/>
              </a:lnSpc>
              <a:buNone/>
            </a:pPr>
            <a:r>
              <a:rPr lang="en-US" sz="3600" dirty="0" smtClean="0"/>
              <a:t>Respect</a:t>
            </a:r>
            <a:endParaRPr lang="en-US" sz="3600" dirty="0"/>
          </a:p>
          <a:p>
            <a:pPr marL="0" indent="0" algn="ctr">
              <a:lnSpc>
                <a:spcPct val="150000"/>
              </a:lnSpc>
              <a:buNone/>
            </a:pPr>
            <a:r>
              <a:rPr lang="en-US" sz="3600" dirty="0" smtClean="0"/>
              <a:t>Recognition</a:t>
            </a:r>
            <a:endParaRPr lang="en-US" sz="3600" dirty="0"/>
          </a:p>
        </p:txBody>
      </p:sp>
    </p:spTree>
    <p:extLst>
      <p:ext uri="{BB962C8B-B14F-4D97-AF65-F5344CB8AC3E}">
        <p14:creationId xmlns:p14="http://schemas.microsoft.com/office/powerpoint/2010/main" val="906519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Faculty Teaching and Learning Center</a:t>
            </a:r>
            <a:endParaRPr lang="en-US" dirty="0"/>
          </a:p>
        </p:txBody>
      </p:sp>
      <p:sp>
        <p:nvSpPr>
          <p:cNvPr id="3" name="Text Placeholder 2"/>
          <p:cNvSpPr>
            <a:spLocks noGrp="1"/>
          </p:cNvSpPr>
          <p:nvPr>
            <p:ph type="body" idx="1"/>
          </p:nvPr>
        </p:nvSpPr>
        <p:spPr>
          <a:xfrm>
            <a:off x="659607" y="5281200"/>
            <a:ext cx="7824787" cy="814800"/>
          </a:xfrm>
        </p:spPr>
        <p:txBody>
          <a:bodyPr/>
          <a:lstStyle/>
          <a:p>
            <a:r>
              <a:rPr lang="en-US" sz="3200" dirty="0" smtClean="0"/>
              <a:t>The OER Initiative</a:t>
            </a:r>
            <a:endParaRPr lang="en-US" sz="3200" dirty="0"/>
          </a:p>
        </p:txBody>
      </p:sp>
    </p:spTree>
    <p:extLst>
      <p:ext uri="{BB962C8B-B14F-4D97-AF65-F5344CB8AC3E}">
        <p14:creationId xmlns:p14="http://schemas.microsoft.com/office/powerpoint/2010/main" val="941043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1350</TotalTime>
  <Words>1880</Words>
  <Application>Microsoft Office PowerPoint</Application>
  <PresentationFormat>On-screen Show (4:3)</PresentationFormat>
  <Paragraphs>236</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Trebuchet MS</vt:lpstr>
      <vt:lpstr>Wingdings</vt:lpstr>
      <vt:lpstr>Wingdings 2</vt:lpstr>
      <vt:lpstr>Quotable</vt:lpstr>
      <vt:lpstr>Greater Than the Sum of Our Parts: building support for OER from existing services</vt:lpstr>
      <vt:lpstr>The OER Initiative at GVSU</vt:lpstr>
      <vt:lpstr>University Libraries</vt:lpstr>
      <vt:lpstr>Libraries – Motivation </vt:lpstr>
      <vt:lpstr>Libraries – Support </vt:lpstr>
      <vt:lpstr>The Center for Scholarly &amp; Creative Excellence</vt:lpstr>
      <vt:lpstr>CSCE – Motivations </vt:lpstr>
      <vt:lpstr>CSCE – Support </vt:lpstr>
      <vt:lpstr>The Faculty Teaching and Learning Center</vt:lpstr>
      <vt:lpstr>FTLC– Motivations</vt:lpstr>
      <vt:lpstr>FTLC– Support</vt:lpstr>
      <vt:lpstr>eLearning &amp; Emerging Technologies</vt:lpstr>
      <vt:lpstr>eLearning– Motivations</vt:lpstr>
      <vt:lpstr>eLearning– Support</vt:lpstr>
      <vt:lpstr>The GVSU Laker Store</vt:lpstr>
      <vt:lpstr>Bookstore Motivations</vt:lpstr>
      <vt:lpstr>Bookstore Support</vt:lpstr>
      <vt:lpstr>Other Motivations</vt:lpstr>
      <vt:lpstr>University Values &amp; Priorities</vt:lpstr>
      <vt:lpstr>Personal Motivations</vt:lpstr>
      <vt:lpstr>bringing it all together</vt:lpstr>
      <vt:lpstr>Our Story So Far</vt:lpstr>
      <vt:lpstr>Next Steps?</vt:lpstr>
      <vt:lpstr>Fundamentals</vt:lpstr>
      <vt:lpstr>Questions?</vt:lpstr>
    </vt:vector>
  </TitlesOfParts>
  <Company>Grand Valley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LPF Presentation Draft</dc:title>
  <dc:creator>Matt Ruen</dc:creator>
  <cp:lastModifiedBy>Matt Ruen</cp:lastModifiedBy>
  <cp:revision>63</cp:revision>
  <dcterms:created xsi:type="dcterms:W3CDTF">2016-05-13T20:50:07Z</dcterms:created>
  <dcterms:modified xsi:type="dcterms:W3CDTF">2016-05-17T19:29:26Z</dcterms:modified>
</cp:coreProperties>
</file>