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40.jpg" ContentType="image/jpg"/>
  <Override PartName="/ppt/media/image41.jpg" ContentType="image/jp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77" r:id="rId3"/>
    <p:sldId id="282" r:id="rId4"/>
    <p:sldId id="284" r:id="rId5"/>
    <p:sldId id="280" r:id="rId6"/>
    <p:sldId id="262" r:id="rId7"/>
    <p:sldId id="276" r:id="rId8"/>
    <p:sldId id="274" r:id="rId9"/>
    <p:sldId id="269" r:id="rId10"/>
    <p:sldId id="286" r:id="rId11"/>
    <p:sldId id="287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>
        <p:scale>
          <a:sx n="125" d="100"/>
          <a:sy n="125" d="100"/>
        </p:scale>
        <p:origin x="-1464" y="-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.svg"/><Relationship Id="rId1" Type="http://schemas.openxmlformats.org/officeDocument/2006/relationships/image" Target="../media/image44.png"/><Relationship Id="rId4" Type="http://schemas.openxmlformats.org/officeDocument/2006/relationships/image" Target="../media/image1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.svg"/><Relationship Id="rId1" Type="http://schemas.openxmlformats.org/officeDocument/2006/relationships/image" Target="../media/image44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36B84E-09D2-4C81-9C69-CE21B657DB47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91E59E1-DDA5-FD43-AA97-13A2A63EA07A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solidFill>
                <a:srgbClr val="002060"/>
              </a:solidFill>
            </a:rPr>
            <a:t>Email </a:t>
          </a:r>
          <a:r>
            <a:rPr lang="en-GB" dirty="0" err="1">
              <a:solidFill>
                <a:srgbClr val="002060"/>
              </a:solidFill>
            </a:rPr>
            <a:t>johannah.duffy@mie.ie</a:t>
          </a:r>
          <a:endParaRPr lang="en-GB" dirty="0">
            <a:solidFill>
              <a:srgbClr val="002060"/>
            </a:solidFill>
          </a:endParaRPr>
        </a:p>
      </dgm:t>
    </dgm:pt>
    <dgm:pt modelId="{446C1EF6-5E63-E248-9131-20BE0DA73602}" type="parTrans" cxnId="{69E119D4-2183-7A46-8573-4F10C82114C0}">
      <dgm:prSet/>
      <dgm:spPr/>
      <dgm:t>
        <a:bodyPr/>
        <a:lstStyle/>
        <a:p>
          <a:endParaRPr lang="en-GB" sz="2400"/>
        </a:p>
      </dgm:t>
    </dgm:pt>
    <dgm:pt modelId="{CB3C7EFB-0475-5E41-A1EC-4244E3C64072}" type="sibTrans" cxnId="{69E119D4-2183-7A46-8573-4F10C82114C0}">
      <dgm:prSet/>
      <dgm:spPr/>
      <dgm:t>
        <a:bodyPr/>
        <a:lstStyle/>
        <a:p>
          <a:endParaRPr lang="en-GB"/>
        </a:p>
      </dgm:t>
    </dgm:pt>
    <dgm:pt modelId="{56D9EE6B-048C-A84C-B510-19D05E7077FB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solidFill>
                <a:srgbClr val="002060"/>
              </a:solidFill>
            </a:rPr>
            <a:t>Tweet @maybe1177</a:t>
          </a:r>
        </a:p>
      </dgm:t>
    </dgm:pt>
    <dgm:pt modelId="{290F19C1-E08A-A74D-8270-647E0DF37BDD}" type="parTrans" cxnId="{5D998804-94E2-0A42-9113-BAD03E0EDA09}">
      <dgm:prSet/>
      <dgm:spPr/>
      <dgm:t>
        <a:bodyPr/>
        <a:lstStyle/>
        <a:p>
          <a:endParaRPr lang="en-GB" sz="2400"/>
        </a:p>
      </dgm:t>
    </dgm:pt>
    <dgm:pt modelId="{B7B3C2E4-E83A-C74A-B936-2C1537A617A6}" type="sibTrans" cxnId="{5D998804-94E2-0A42-9113-BAD03E0EDA09}">
      <dgm:prSet/>
      <dgm:spPr/>
      <dgm:t>
        <a:bodyPr/>
        <a:lstStyle/>
        <a:p>
          <a:endParaRPr lang="en-GB"/>
        </a:p>
      </dgm:t>
    </dgm:pt>
    <dgm:pt modelId="{2748F84B-23AD-4BA6-9840-6F8523E0C44A}" type="pres">
      <dgm:prSet presAssocID="{7B36B84E-09D2-4C81-9C69-CE21B657DB47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888E033-4283-4908-B28C-B5532D911D5E}" type="pres">
      <dgm:prSet presAssocID="{391E59E1-DDA5-FD43-AA97-13A2A63EA07A}" presName="compNode" presStyleCnt="0"/>
      <dgm:spPr/>
    </dgm:pt>
    <dgm:pt modelId="{54F912BC-D6D5-485A-AEE9-1B6AEEA065FA}" type="pres">
      <dgm:prSet presAssocID="{391E59E1-DDA5-FD43-AA97-13A2A63EA07A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nvelope"/>
        </a:ext>
      </dgm:extLst>
    </dgm:pt>
    <dgm:pt modelId="{D74CEC76-6723-4ACA-8393-7F1FF8317B9D}" type="pres">
      <dgm:prSet presAssocID="{391E59E1-DDA5-FD43-AA97-13A2A63EA07A}" presName="spaceRect" presStyleCnt="0"/>
      <dgm:spPr/>
    </dgm:pt>
    <dgm:pt modelId="{086F46B5-17D0-41B7-9702-63949C586780}" type="pres">
      <dgm:prSet presAssocID="{391E59E1-DDA5-FD43-AA97-13A2A63EA07A}" presName="textRect" presStyleLbl="revTx" presStyleIdx="0" presStyleCnt="2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59A3B046-E88C-43F1-8148-ED1BE9764EAF}" type="pres">
      <dgm:prSet presAssocID="{CB3C7EFB-0475-5E41-A1EC-4244E3C64072}" presName="sibTrans" presStyleCnt="0"/>
      <dgm:spPr/>
    </dgm:pt>
    <dgm:pt modelId="{E0703DB6-9F30-43A1-80B5-2A14546AB55E}" type="pres">
      <dgm:prSet presAssocID="{56D9EE6B-048C-A84C-B510-19D05E7077FB}" presName="compNode" presStyleCnt="0"/>
      <dgm:spPr/>
    </dgm:pt>
    <dgm:pt modelId="{D470E106-B737-4CD6-8967-0D6F31CA3F82}" type="pres">
      <dgm:prSet presAssocID="{56D9EE6B-048C-A84C-B510-19D05E7077FB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arrow"/>
        </a:ext>
      </dgm:extLst>
    </dgm:pt>
    <dgm:pt modelId="{3602F041-8BAA-4792-BA5D-89288C916A66}" type="pres">
      <dgm:prSet presAssocID="{56D9EE6B-048C-A84C-B510-19D05E7077FB}" presName="spaceRect" presStyleCnt="0"/>
      <dgm:spPr/>
    </dgm:pt>
    <dgm:pt modelId="{C3EC00AD-AC9D-4D57-9F5B-D2E6063103A3}" type="pres">
      <dgm:prSet presAssocID="{56D9EE6B-048C-A84C-B510-19D05E7077FB}" presName="textRect" presStyleLbl="revTx" presStyleIdx="1" presStyleCnt="2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9E119D4-2183-7A46-8573-4F10C82114C0}" srcId="{7B36B84E-09D2-4C81-9C69-CE21B657DB47}" destId="{391E59E1-DDA5-FD43-AA97-13A2A63EA07A}" srcOrd="0" destOrd="0" parTransId="{446C1EF6-5E63-E248-9131-20BE0DA73602}" sibTransId="{CB3C7EFB-0475-5E41-A1EC-4244E3C64072}"/>
    <dgm:cxn modelId="{D45DA68D-6415-0F4D-9D8B-194D878DE630}" type="presOf" srcId="{7B36B84E-09D2-4C81-9C69-CE21B657DB47}" destId="{2748F84B-23AD-4BA6-9840-6F8523E0C44A}" srcOrd="0" destOrd="0" presId="urn:microsoft.com/office/officeart/2018/2/layout/IconLabelList"/>
    <dgm:cxn modelId="{1F43DA03-1ADC-5149-B797-432994D8449F}" type="presOf" srcId="{56D9EE6B-048C-A84C-B510-19D05E7077FB}" destId="{C3EC00AD-AC9D-4D57-9F5B-D2E6063103A3}" srcOrd="0" destOrd="0" presId="urn:microsoft.com/office/officeart/2018/2/layout/IconLabelList"/>
    <dgm:cxn modelId="{5D998804-94E2-0A42-9113-BAD03E0EDA09}" srcId="{7B36B84E-09D2-4C81-9C69-CE21B657DB47}" destId="{56D9EE6B-048C-A84C-B510-19D05E7077FB}" srcOrd="1" destOrd="0" parTransId="{290F19C1-E08A-A74D-8270-647E0DF37BDD}" sibTransId="{B7B3C2E4-E83A-C74A-B936-2C1537A617A6}"/>
    <dgm:cxn modelId="{F828D41C-91AF-5241-8DF2-65BF38B2AD23}" type="presOf" srcId="{391E59E1-DDA5-FD43-AA97-13A2A63EA07A}" destId="{086F46B5-17D0-41B7-9702-63949C586780}" srcOrd="0" destOrd="0" presId="urn:microsoft.com/office/officeart/2018/2/layout/IconLabelList"/>
    <dgm:cxn modelId="{C33DAE32-4596-C346-B575-1ADC9F939A12}" type="presParOf" srcId="{2748F84B-23AD-4BA6-9840-6F8523E0C44A}" destId="{0888E033-4283-4908-B28C-B5532D911D5E}" srcOrd="0" destOrd="0" presId="urn:microsoft.com/office/officeart/2018/2/layout/IconLabelList"/>
    <dgm:cxn modelId="{1F6D00BD-35C6-4540-976C-8989B2BF7455}" type="presParOf" srcId="{0888E033-4283-4908-B28C-B5532D911D5E}" destId="{54F912BC-D6D5-485A-AEE9-1B6AEEA065FA}" srcOrd="0" destOrd="0" presId="urn:microsoft.com/office/officeart/2018/2/layout/IconLabelList"/>
    <dgm:cxn modelId="{AD08F1B7-23F5-1449-ADF7-6AC35E5DEEC5}" type="presParOf" srcId="{0888E033-4283-4908-B28C-B5532D911D5E}" destId="{D74CEC76-6723-4ACA-8393-7F1FF8317B9D}" srcOrd="1" destOrd="0" presId="urn:microsoft.com/office/officeart/2018/2/layout/IconLabelList"/>
    <dgm:cxn modelId="{29351A45-42C7-8E44-9218-39A04E44FD59}" type="presParOf" srcId="{0888E033-4283-4908-B28C-B5532D911D5E}" destId="{086F46B5-17D0-41B7-9702-63949C586780}" srcOrd="2" destOrd="0" presId="urn:microsoft.com/office/officeart/2018/2/layout/IconLabelList"/>
    <dgm:cxn modelId="{E555F111-4FB3-294A-9F91-D2BD9A6D39B4}" type="presParOf" srcId="{2748F84B-23AD-4BA6-9840-6F8523E0C44A}" destId="{59A3B046-E88C-43F1-8148-ED1BE9764EAF}" srcOrd="1" destOrd="0" presId="urn:microsoft.com/office/officeart/2018/2/layout/IconLabelList"/>
    <dgm:cxn modelId="{C0D12D7C-04C0-A844-8766-08B693367EAD}" type="presParOf" srcId="{2748F84B-23AD-4BA6-9840-6F8523E0C44A}" destId="{E0703DB6-9F30-43A1-80B5-2A14546AB55E}" srcOrd="2" destOrd="0" presId="urn:microsoft.com/office/officeart/2018/2/layout/IconLabelList"/>
    <dgm:cxn modelId="{2DDE34A0-0964-984E-8911-859A032D0665}" type="presParOf" srcId="{E0703DB6-9F30-43A1-80B5-2A14546AB55E}" destId="{D470E106-B737-4CD6-8967-0D6F31CA3F82}" srcOrd="0" destOrd="0" presId="urn:microsoft.com/office/officeart/2018/2/layout/IconLabelList"/>
    <dgm:cxn modelId="{224A997A-B37E-D948-AEF4-15A506121653}" type="presParOf" srcId="{E0703DB6-9F30-43A1-80B5-2A14546AB55E}" destId="{3602F041-8BAA-4792-BA5D-89288C916A66}" srcOrd="1" destOrd="0" presId="urn:microsoft.com/office/officeart/2018/2/layout/IconLabelList"/>
    <dgm:cxn modelId="{A9D143DB-6C32-5744-94E6-C21901FA4938}" type="presParOf" srcId="{E0703DB6-9F30-43A1-80B5-2A14546AB55E}" destId="{C3EC00AD-AC9D-4D57-9F5B-D2E6063103A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F912BC-D6D5-485A-AEE9-1B6AEEA065FA}">
      <dsp:nvSpPr>
        <dsp:cNvPr id="0" name=""/>
        <dsp:cNvSpPr/>
      </dsp:nvSpPr>
      <dsp:spPr>
        <a:xfrm>
          <a:off x="2193743" y="608594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6F46B5-17D0-41B7-9702-63949C586780}">
      <dsp:nvSpPr>
        <dsp:cNvPr id="0" name=""/>
        <dsp:cNvSpPr/>
      </dsp:nvSpPr>
      <dsp:spPr>
        <a:xfrm>
          <a:off x="1005743" y="3022743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>
              <a:solidFill>
                <a:srgbClr val="002060"/>
              </a:solidFill>
            </a:rPr>
            <a:t>Email </a:t>
          </a:r>
          <a:r>
            <a:rPr lang="en-GB" sz="2800" kern="1200" dirty="0" err="1">
              <a:solidFill>
                <a:srgbClr val="002060"/>
              </a:solidFill>
            </a:rPr>
            <a:t>johannah.duffy@mie.ie</a:t>
          </a:r>
          <a:endParaRPr lang="en-GB" sz="2800" kern="1200" dirty="0">
            <a:solidFill>
              <a:srgbClr val="002060"/>
            </a:solidFill>
          </a:endParaRPr>
        </a:p>
      </dsp:txBody>
      <dsp:txXfrm>
        <a:off x="1005743" y="3022743"/>
        <a:ext cx="4320000" cy="720000"/>
      </dsp:txXfrm>
    </dsp:sp>
    <dsp:sp modelId="{D470E106-B737-4CD6-8967-0D6F31CA3F82}">
      <dsp:nvSpPr>
        <dsp:cNvPr id="0" name=""/>
        <dsp:cNvSpPr/>
      </dsp:nvSpPr>
      <dsp:spPr>
        <a:xfrm>
          <a:off x="7269743" y="608594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EC00AD-AC9D-4D57-9F5B-D2E6063103A3}">
      <dsp:nvSpPr>
        <dsp:cNvPr id="0" name=""/>
        <dsp:cNvSpPr/>
      </dsp:nvSpPr>
      <dsp:spPr>
        <a:xfrm>
          <a:off x="6081743" y="3022743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>
              <a:solidFill>
                <a:srgbClr val="002060"/>
              </a:solidFill>
            </a:rPr>
            <a:t>Tweet @maybe1177</a:t>
          </a:r>
        </a:p>
      </dsp:txBody>
      <dsp:txXfrm>
        <a:off x="6081743" y="3022743"/>
        <a:ext cx="432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16926-8C09-4273-81EA-C9BD4D1BB49C}" type="datetimeFigureOut">
              <a:rPr lang="en-IE" smtClean="0"/>
              <a:t>30/04/2021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9E18D-4AAA-43E9-A123-C4064BCC77C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78834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AB9D28-335B-6A4A-9AD1-50BD4EAD12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282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DA0C6-F75C-4AA8-B359-21743FCF1C46}" type="datetimeFigureOut">
              <a:rPr lang="en-IE" smtClean="0"/>
              <a:t>30/04/2021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D89E-E1CD-4C30-936C-85AF3B24813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14909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DA0C6-F75C-4AA8-B359-21743FCF1C46}" type="datetimeFigureOut">
              <a:rPr lang="en-IE" smtClean="0"/>
              <a:t>30/04/2021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D89E-E1CD-4C30-936C-85AF3B24813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46278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DA0C6-F75C-4AA8-B359-21743FCF1C46}" type="datetimeFigureOut">
              <a:rPr lang="en-IE" smtClean="0"/>
              <a:t>30/04/2021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D89E-E1CD-4C30-936C-85AF3B24813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82213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DA0C6-F75C-4AA8-B359-21743FCF1C46}" type="datetimeFigureOut">
              <a:rPr lang="en-IE" smtClean="0"/>
              <a:t>30/04/2021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D89E-E1CD-4C30-936C-85AF3B24813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14794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DA0C6-F75C-4AA8-B359-21743FCF1C46}" type="datetimeFigureOut">
              <a:rPr lang="en-IE" smtClean="0"/>
              <a:t>30/04/2021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D89E-E1CD-4C30-936C-85AF3B24813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38522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DA0C6-F75C-4AA8-B359-21743FCF1C46}" type="datetimeFigureOut">
              <a:rPr lang="en-IE" smtClean="0"/>
              <a:t>30/04/2021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D89E-E1CD-4C30-936C-85AF3B24813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06780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DA0C6-F75C-4AA8-B359-21743FCF1C46}" type="datetimeFigureOut">
              <a:rPr lang="en-IE" smtClean="0"/>
              <a:t>30/04/2021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D89E-E1CD-4C30-936C-85AF3B24813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34469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DA0C6-F75C-4AA8-B359-21743FCF1C46}" type="datetimeFigureOut">
              <a:rPr lang="en-IE" smtClean="0"/>
              <a:t>30/04/2021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D89E-E1CD-4C30-936C-85AF3B24813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70445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DA0C6-F75C-4AA8-B359-21743FCF1C46}" type="datetimeFigureOut">
              <a:rPr lang="en-IE" smtClean="0"/>
              <a:t>30/04/2021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D89E-E1CD-4C30-936C-85AF3B24813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00887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DA0C6-F75C-4AA8-B359-21743FCF1C46}" type="datetimeFigureOut">
              <a:rPr lang="en-IE" smtClean="0"/>
              <a:t>30/04/2021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D89E-E1CD-4C30-936C-85AF3B24813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94365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DA0C6-F75C-4AA8-B359-21743FCF1C46}" type="datetimeFigureOut">
              <a:rPr lang="en-IE" smtClean="0"/>
              <a:t>30/04/2021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D89E-E1CD-4C30-936C-85AF3B24813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66931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DA0C6-F75C-4AA8-B359-21743FCF1C46}" type="datetimeFigureOut">
              <a:rPr lang="en-IE" smtClean="0"/>
              <a:t>30/04/2021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5D89E-E1CD-4C30-936C-85AF3B24813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4238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hyperlink" Target="https://arrow.tudublin.ie/jouarrow/" TargetMode="Externa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audio" Target="../media/media10.m4a"/><Relationship Id="rId16" Type="http://schemas.openxmlformats.org/officeDocument/2006/relationships/image" Target="../media/image41.jpg"/><Relationship Id="rId1" Type="http://schemas.microsoft.com/office/2007/relationships/media" Target="../media/media10.m4a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0.jp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hyperlink" Target="https://libguides.dbs.ie/dbslibrarypres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hyperlink" Target="https://www.libraryassociation.ie/library-publishing-group/" TargetMode="Externa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ath in a park&#10;&#10;Description automatically generated">
            <a:extLst>
              <a:ext uri="{FF2B5EF4-FFF2-40B4-BE49-F238E27FC236}">
                <a16:creationId xmlns:a16="http://schemas.microsoft.com/office/drawing/2014/main" xmlns="" id="{6718EEEB-B54A-BD49-A841-9CA80DD617C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1594" y="-976184"/>
            <a:ext cx="13261918" cy="104673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IE" sz="4900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/>
            </a:r>
            <a:br>
              <a:rPr lang="en-IE" sz="4900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</a:br>
            <a:r>
              <a:rPr lang="en-IE" sz="4900" dirty="0">
                <a:solidFill>
                  <a:srgbClr val="002060"/>
                </a:solidFill>
                <a:latin typeface="Arial" panose="020B0604020202020204" pitchFamily="34" charset="0"/>
              </a:rPr>
              <a:t/>
            </a:r>
            <a:br>
              <a:rPr lang="en-IE" sz="4900" dirty="0">
                <a:solidFill>
                  <a:srgbClr val="002060"/>
                </a:solidFill>
                <a:latin typeface="Arial" panose="020B0604020202020204" pitchFamily="34" charset="0"/>
              </a:rPr>
            </a:br>
            <a:r>
              <a:rPr lang="en-IE" sz="4900" dirty="0" smtClean="0">
                <a:solidFill>
                  <a:srgbClr val="002060"/>
                </a:solidFill>
                <a:latin typeface="Arial" panose="020B0604020202020204" pitchFamily="34" charset="0"/>
              </a:rPr>
              <a:t/>
            </a:r>
            <a:br>
              <a:rPr lang="en-IE" sz="4900" dirty="0" smtClean="0">
                <a:solidFill>
                  <a:srgbClr val="002060"/>
                </a:solidFill>
                <a:latin typeface="Arial" panose="020B0604020202020204" pitchFamily="34" charset="0"/>
              </a:rPr>
            </a:br>
            <a:r>
              <a:rPr lang="en-IE" sz="4900" dirty="0" smtClean="0">
                <a:solidFill>
                  <a:srgbClr val="002060"/>
                </a:solidFill>
                <a:latin typeface="Arial" panose="020B0604020202020204" pitchFamily="34" charset="0"/>
              </a:rPr>
              <a:t/>
            </a:r>
            <a:br>
              <a:rPr lang="en-IE" sz="4900" dirty="0" smtClean="0">
                <a:solidFill>
                  <a:srgbClr val="002060"/>
                </a:solidFill>
                <a:latin typeface="Arial" panose="020B0604020202020204" pitchFamily="34" charset="0"/>
              </a:rPr>
            </a:br>
            <a:r>
              <a:rPr lang="en-IE" sz="4900" dirty="0">
                <a:solidFill>
                  <a:srgbClr val="002060"/>
                </a:solidFill>
                <a:latin typeface="Arial" panose="020B0604020202020204" pitchFamily="34" charset="0"/>
              </a:rPr>
              <a:t/>
            </a:r>
            <a:br>
              <a:rPr lang="en-IE" sz="4900" dirty="0">
                <a:solidFill>
                  <a:srgbClr val="002060"/>
                </a:solidFill>
                <a:latin typeface="Arial" panose="020B0604020202020204" pitchFamily="34" charset="0"/>
              </a:rPr>
            </a:br>
            <a:r>
              <a:rPr lang="en-IE" sz="4900" dirty="0" smtClean="0">
                <a:solidFill>
                  <a:srgbClr val="002060"/>
                </a:solidFill>
                <a:latin typeface="Arial" panose="020B0604020202020204" pitchFamily="34" charset="0"/>
              </a:rPr>
              <a:t/>
            </a:r>
            <a:br>
              <a:rPr lang="en-IE" sz="4900" dirty="0" smtClean="0">
                <a:solidFill>
                  <a:srgbClr val="002060"/>
                </a:solidFill>
                <a:latin typeface="Arial" panose="020B0604020202020204" pitchFamily="34" charset="0"/>
              </a:rPr>
            </a:br>
            <a:r>
              <a:rPr lang="en-IE" sz="4900" dirty="0">
                <a:solidFill>
                  <a:srgbClr val="002060"/>
                </a:solidFill>
                <a:latin typeface="Arial" panose="020B0604020202020204" pitchFamily="34" charset="0"/>
              </a:rPr>
              <a:t/>
            </a:r>
            <a:br>
              <a:rPr lang="en-IE" sz="4900" dirty="0">
                <a:solidFill>
                  <a:srgbClr val="002060"/>
                </a:solidFill>
                <a:latin typeface="Arial" panose="020B0604020202020204" pitchFamily="34" charset="0"/>
              </a:rPr>
            </a:br>
            <a:r>
              <a:rPr lang="en-IE" sz="4900" dirty="0" smtClean="0">
                <a:solidFill>
                  <a:srgbClr val="002060"/>
                </a:solidFill>
                <a:latin typeface="Arial" panose="020B0604020202020204" pitchFamily="34" charset="0"/>
              </a:rPr>
              <a:t/>
            </a:r>
            <a:br>
              <a:rPr lang="en-IE" sz="4900" dirty="0" smtClean="0">
                <a:solidFill>
                  <a:srgbClr val="002060"/>
                </a:solidFill>
                <a:latin typeface="Arial" panose="020B0604020202020204" pitchFamily="34" charset="0"/>
              </a:rPr>
            </a:br>
            <a:r>
              <a:rPr lang="en-IE" sz="4900" dirty="0">
                <a:solidFill>
                  <a:srgbClr val="002060"/>
                </a:solidFill>
                <a:latin typeface="Arial" panose="020B0604020202020204" pitchFamily="34" charset="0"/>
              </a:rPr>
              <a:t/>
            </a:r>
            <a:br>
              <a:rPr lang="en-IE" sz="4900" dirty="0">
                <a:solidFill>
                  <a:srgbClr val="002060"/>
                </a:solidFill>
                <a:latin typeface="Arial" panose="020B0604020202020204" pitchFamily="34" charset="0"/>
              </a:rPr>
            </a:br>
            <a:r>
              <a:rPr lang="en-IE" sz="4900" dirty="0" smtClean="0">
                <a:solidFill>
                  <a:srgbClr val="002060"/>
                </a:solidFill>
                <a:latin typeface="Arial" panose="020B0604020202020204" pitchFamily="34" charset="0"/>
              </a:rPr>
              <a:t/>
            </a:r>
            <a:br>
              <a:rPr lang="en-IE" sz="4900" dirty="0" smtClean="0">
                <a:solidFill>
                  <a:srgbClr val="002060"/>
                </a:solidFill>
                <a:latin typeface="Arial" panose="020B0604020202020204" pitchFamily="34" charset="0"/>
              </a:rPr>
            </a:br>
            <a:r>
              <a:rPr lang="en-IE" sz="4900" dirty="0" smtClean="0">
                <a:solidFill>
                  <a:srgbClr val="002060"/>
                </a:solidFill>
                <a:latin typeface="Arial" panose="020B0604020202020204" pitchFamily="34" charset="0"/>
              </a:rPr>
              <a:t>The potential of Library Publishing Services to transform scholarly communication in Ireland</a:t>
            </a:r>
            <a:r>
              <a:rPr lang="en-IE" b="1" dirty="0">
                <a:solidFill>
                  <a:srgbClr val="002060"/>
                </a:solidFill>
              </a:rPr>
              <a:t/>
            </a:r>
            <a:br>
              <a:rPr lang="en-IE" b="1" dirty="0">
                <a:solidFill>
                  <a:srgbClr val="002060"/>
                </a:solidFill>
              </a:rPr>
            </a:br>
            <a:endParaRPr lang="en-IE" sz="4400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IE" sz="2800" dirty="0">
                <a:solidFill>
                  <a:srgbClr val="9A2B3F"/>
                </a:solidFill>
              </a:rPr>
              <a:t>Dr Johannah Duffy</a:t>
            </a:r>
          </a:p>
          <a:p>
            <a:r>
              <a:rPr lang="en-IE" sz="2800" dirty="0">
                <a:solidFill>
                  <a:srgbClr val="9A2B3F"/>
                </a:solidFill>
              </a:rPr>
              <a:t>Head of Library Services, Marino Institute of Education</a:t>
            </a:r>
          </a:p>
        </p:txBody>
      </p:sp>
      <p:pic>
        <p:nvPicPr>
          <p:cNvPr id="8" name="Picture 7" descr="Marino Institute of Education logo.">
            <a:extLst>
              <a:ext uri="{FF2B5EF4-FFF2-40B4-BE49-F238E27FC236}">
                <a16:creationId xmlns:a16="http://schemas.microsoft.com/office/drawing/2014/main" xmlns="" id="{B13BE869-76F5-9646-A8A3-7E28BD74E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2808" y="4821023"/>
            <a:ext cx="3946384" cy="78748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874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80"/>
    </mc:Choice>
    <mc:Fallback>
      <p:transition spd="slow" advTm="9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29025" y="38076"/>
            <a:ext cx="4757738" cy="501186"/>
          </a:xfrm>
          <a:prstGeom prst="rect">
            <a:avLst/>
          </a:prstGeom>
        </p:spPr>
        <p:txBody>
          <a:bodyPr vert="horz" wrap="square" lIns="0" tIns="8659" rIns="0" bIns="0" rtlCol="0" anchor="ctr">
            <a:spAutoFit/>
          </a:bodyPr>
          <a:lstStyle/>
          <a:p>
            <a:pPr marL="8659">
              <a:lnSpc>
                <a:spcPct val="100000"/>
              </a:lnSpc>
              <a:spcBef>
                <a:spcPts val="68"/>
              </a:spcBef>
            </a:pPr>
            <a:r>
              <a:rPr sz="3200" b="1" spc="-3" dirty="0">
                <a:solidFill>
                  <a:srgbClr val="002060"/>
                </a:solidFill>
              </a:rPr>
              <a:t>Member </a:t>
            </a:r>
            <a:r>
              <a:rPr sz="3200" b="1" dirty="0">
                <a:solidFill>
                  <a:srgbClr val="002060"/>
                </a:solidFill>
              </a:rPr>
              <a:t>Journals:</a:t>
            </a:r>
            <a:r>
              <a:rPr sz="3200" b="1" spc="-58" dirty="0">
                <a:solidFill>
                  <a:srgbClr val="002060"/>
                </a:solidFill>
              </a:rPr>
              <a:t> </a:t>
            </a:r>
            <a:r>
              <a:rPr sz="3200" b="1" dirty="0">
                <a:solidFill>
                  <a:srgbClr val="002060"/>
                </a:solidFill>
              </a:rPr>
              <a:t>Examples</a:t>
            </a:r>
          </a:p>
        </p:txBody>
      </p:sp>
      <p:sp>
        <p:nvSpPr>
          <p:cNvPr id="3" name="object 3"/>
          <p:cNvSpPr/>
          <p:nvPr/>
        </p:nvSpPr>
        <p:spPr>
          <a:xfrm>
            <a:off x="6076258" y="754381"/>
            <a:ext cx="3868535" cy="5268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" name="object 4"/>
          <p:cNvSpPr/>
          <p:nvPr/>
        </p:nvSpPr>
        <p:spPr>
          <a:xfrm>
            <a:off x="2182784" y="1374371"/>
            <a:ext cx="3547456" cy="5891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" name="object 5"/>
          <p:cNvSpPr/>
          <p:nvPr/>
        </p:nvSpPr>
        <p:spPr>
          <a:xfrm>
            <a:off x="2429048" y="704503"/>
            <a:ext cx="3114155" cy="6016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" name="object 6"/>
          <p:cNvSpPr/>
          <p:nvPr/>
        </p:nvSpPr>
        <p:spPr>
          <a:xfrm>
            <a:off x="2182784" y="3064585"/>
            <a:ext cx="2914650" cy="4675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" name="object 7"/>
          <p:cNvSpPr/>
          <p:nvPr/>
        </p:nvSpPr>
        <p:spPr>
          <a:xfrm>
            <a:off x="5842462" y="2849188"/>
            <a:ext cx="1932709" cy="65150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" name="object 8"/>
          <p:cNvSpPr/>
          <p:nvPr/>
        </p:nvSpPr>
        <p:spPr>
          <a:xfrm>
            <a:off x="8080664" y="1970117"/>
            <a:ext cx="1465118" cy="223196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" name="object 9"/>
          <p:cNvSpPr/>
          <p:nvPr/>
        </p:nvSpPr>
        <p:spPr>
          <a:xfrm>
            <a:off x="2120438" y="3563043"/>
            <a:ext cx="4211435" cy="46135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" name="object 10"/>
          <p:cNvSpPr/>
          <p:nvPr/>
        </p:nvSpPr>
        <p:spPr>
          <a:xfrm>
            <a:off x="5882986" y="1433946"/>
            <a:ext cx="3310543" cy="48317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" name="object 11"/>
          <p:cNvSpPr/>
          <p:nvPr/>
        </p:nvSpPr>
        <p:spPr>
          <a:xfrm>
            <a:off x="4458393" y="2150917"/>
            <a:ext cx="3039341" cy="62657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" name="object 12"/>
          <p:cNvSpPr txBox="1"/>
          <p:nvPr/>
        </p:nvSpPr>
        <p:spPr>
          <a:xfrm>
            <a:off x="5447694" y="4068347"/>
            <a:ext cx="2053936" cy="384669"/>
          </a:xfrm>
          <a:prstGeom prst="rect">
            <a:avLst/>
          </a:prstGeom>
        </p:spPr>
        <p:txBody>
          <a:bodyPr vert="horz" wrap="square" lIns="0" tIns="51955" rIns="0" bIns="0" rtlCol="0">
            <a:spAutoFit/>
          </a:bodyPr>
          <a:lstStyle/>
          <a:p>
            <a:pPr algn="ctr">
              <a:spcBef>
                <a:spcPts val="409"/>
              </a:spcBef>
            </a:pPr>
            <a:r>
              <a:rPr sz="1091" u="heavy" spc="-3" dirty="0">
                <a:solidFill>
                  <a:srgbClr val="FF8118"/>
                </a:solidFill>
                <a:uFill>
                  <a:solidFill>
                    <a:srgbClr val="FF8118"/>
                  </a:solidFill>
                </a:uFill>
                <a:latin typeface="Arial"/>
                <a:cs typeface="Arial"/>
                <a:hlinkClick r:id="rId13"/>
              </a:rPr>
              <a:t>https://arrow.tudublin.ie/jouarrow/</a:t>
            </a:r>
            <a:endParaRPr sz="1091">
              <a:latin typeface="Arial"/>
              <a:cs typeface="Arial"/>
            </a:endParaRPr>
          </a:p>
          <a:p>
            <a:pPr algn="ctr">
              <a:spcBef>
                <a:spcPts val="256"/>
              </a:spcBef>
            </a:pPr>
            <a:r>
              <a:rPr sz="818" u="sng" spc="-3" dirty="0">
                <a:solidFill>
                  <a:srgbClr val="FF8118"/>
                </a:solidFill>
                <a:uFill>
                  <a:solidFill>
                    <a:srgbClr val="FF8118"/>
                  </a:solidFill>
                </a:uFill>
                <a:latin typeface="Arial"/>
                <a:cs typeface="Arial"/>
                <a:hlinkClick r:id="rId14"/>
              </a:rPr>
              <a:t>https://libguides.dbs.ie/dbslibrarypress</a:t>
            </a:r>
            <a:endParaRPr sz="818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823614" y="97406"/>
            <a:ext cx="1270808" cy="60779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4" name="object 14"/>
          <p:cNvSpPr/>
          <p:nvPr/>
        </p:nvSpPr>
        <p:spPr>
          <a:xfrm>
            <a:off x="8983807" y="4140146"/>
            <a:ext cx="1268556" cy="43836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13363" y="1941582"/>
            <a:ext cx="1643149" cy="866774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041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085"/>
    </mc:Choice>
    <mc:Fallback>
      <p:transition spd="slow" advTm="162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919162"/>
            <a:ext cx="12192001" cy="501967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85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948"/>
    </mc:Choice>
    <mc:Fallback>
      <p:transition spd="slow" advTm="64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E" sz="6000" dirty="0">
                <a:solidFill>
                  <a:schemeClr val="accent2"/>
                </a:solidFill>
              </a:rPr>
              <a:t>Thank you!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xmlns="" id="{0822C0E0-2E75-354C-896F-048FA55D74E2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91379" y="1825625"/>
          <a:ext cx="1140748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16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0"/>
    </mc:Choice>
    <mc:Fallback>
      <p:transition spd="slow" advTm="2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0" y="428625"/>
            <a:ext cx="8572500" cy="6000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83725" y="783772"/>
            <a:ext cx="65575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Irish Landscape</a:t>
            </a:r>
            <a:endParaRPr lang="en-IE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62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018"/>
    </mc:Choice>
    <mc:Fallback>
      <p:transition spd="slow" advTm="47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D257422-11F0-7247-8CE3-A3D43B8C46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0" y="862126"/>
            <a:ext cx="7797800" cy="547895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3443A44A-1266-D74B-A623-DCA1DB8AD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397" y="47044"/>
            <a:ext cx="9144000" cy="764704"/>
          </a:xfrm>
        </p:spPr>
        <p:txBody>
          <a:bodyPr>
            <a:normAutofit/>
          </a:bodyPr>
          <a:lstStyle/>
          <a:p>
            <a:pPr algn="ctr"/>
            <a:r>
              <a:rPr lang="en-IE" b="1" dirty="0">
                <a:solidFill>
                  <a:srgbClr val="002060"/>
                </a:solidFill>
              </a:rPr>
              <a:t>Irish Open Access Policy Timeline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FC9205-DA09-BE42-9B90-0AD04907CAA5}"/>
              </a:ext>
            </a:extLst>
          </p:cNvPr>
          <p:cNvSpPr txBox="1"/>
          <p:nvPr/>
        </p:nvSpPr>
        <p:spPr>
          <a:xfrm>
            <a:off x="3123568" y="6503180"/>
            <a:ext cx="7033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Source Niamh </a:t>
            </a:r>
            <a:r>
              <a:rPr lang="en-US" sz="1400" i="1" dirty="0"/>
              <a:t>Brennan, TCD, </a:t>
            </a:r>
            <a:r>
              <a:rPr lang="en-US" sz="1400" i="1" dirty="0" smtClean="0"/>
              <a:t>adopted from </a:t>
            </a:r>
            <a:r>
              <a:rPr lang="en-US" sz="1400" i="1" dirty="0"/>
              <a:t>slide by Dr Patricia Clarke, HRB &amp; NORF </a:t>
            </a:r>
            <a:r>
              <a:rPr lang="en-US" sz="1400" i="1" dirty="0" smtClean="0"/>
              <a:t>Co-chair</a:t>
            </a:r>
            <a:endParaRPr lang="en-US" sz="14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5425AA8-596D-EE45-9D2D-83E29666BB5A}"/>
              </a:ext>
            </a:extLst>
          </p:cNvPr>
          <p:cNvSpPr txBox="1"/>
          <p:nvPr/>
        </p:nvSpPr>
        <p:spPr>
          <a:xfrm>
            <a:off x="1524001" y="1133314"/>
            <a:ext cx="989703" cy="150810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IE" sz="1600" b="1" dirty="0">
                <a:solidFill>
                  <a:srgbClr val="009051"/>
                </a:solidFill>
                <a:latin typeface="Calibri"/>
              </a:rPr>
              <a:t>2007 </a:t>
            </a:r>
          </a:p>
          <a:p>
            <a:pPr>
              <a:defRPr/>
            </a:pPr>
            <a:r>
              <a:rPr lang="en-IE" sz="1600" b="1" dirty="0">
                <a:solidFill>
                  <a:srgbClr val="009051"/>
                </a:solidFill>
                <a:latin typeface="Calibri"/>
              </a:rPr>
              <a:t>EURAB </a:t>
            </a:r>
            <a:r>
              <a:rPr lang="en-IE" sz="1200" b="1" dirty="0">
                <a:solidFill>
                  <a:srgbClr val="009051"/>
                </a:solidFill>
                <a:latin typeface="Calibri"/>
              </a:rPr>
              <a:t>Recommend-</a:t>
            </a:r>
            <a:r>
              <a:rPr lang="en-IE" sz="1200" b="1" dirty="0" err="1">
                <a:solidFill>
                  <a:srgbClr val="009051"/>
                </a:solidFill>
                <a:latin typeface="Calibri"/>
              </a:rPr>
              <a:t>ations</a:t>
            </a:r>
            <a:endParaRPr lang="en-IE" sz="1200" b="1" dirty="0">
              <a:solidFill>
                <a:srgbClr val="009051"/>
              </a:solidFill>
              <a:latin typeface="Calibri"/>
            </a:endParaRPr>
          </a:p>
          <a:p>
            <a:pPr>
              <a:defRPr/>
            </a:pPr>
            <a:r>
              <a:rPr lang="en-IE" sz="1200" b="1" dirty="0">
                <a:solidFill>
                  <a:srgbClr val="009051"/>
                </a:solidFill>
                <a:latin typeface="Calibri"/>
              </a:rPr>
              <a:t>to European Commission</a:t>
            </a:r>
            <a:br>
              <a:rPr lang="en-IE" sz="1200" b="1" dirty="0">
                <a:solidFill>
                  <a:srgbClr val="009051"/>
                </a:solidFill>
                <a:latin typeface="Calibri"/>
              </a:rPr>
            </a:br>
            <a:r>
              <a:rPr lang="en-IE" sz="1200" b="1" dirty="0">
                <a:solidFill>
                  <a:srgbClr val="009051"/>
                </a:solidFill>
                <a:latin typeface="Calibri"/>
              </a:rPr>
              <a:t> [Irish Chair]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3544EEA-0368-024A-95EF-9EEA4AC53F7C}"/>
              </a:ext>
            </a:extLst>
          </p:cNvPr>
          <p:cNvSpPr txBox="1"/>
          <p:nvPr/>
        </p:nvSpPr>
        <p:spPr>
          <a:xfrm>
            <a:off x="1524001" y="3601602"/>
            <a:ext cx="1237129" cy="107721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IE" sz="1600" b="1" dirty="0">
                <a:solidFill>
                  <a:srgbClr val="009051"/>
                </a:solidFill>
                <a:latin typeface="Calibri"/>
              </a:rPr>
              <a:t>2008 – </a:t>
            </a:r>
          </a:p>
          <a:p>
            <a:pPr>
              <a:defRPr/>
            </a:pPr>
            <a:r>
              <a:rPr lang="en-IE" sz="1200" dirty="0">
                <a:solidFill>
                  <a:srgbClr val="009051"/>
                </a:solidFill>
                <a:latin typeface="Calibri"/>
              </a:rPr>
              <a:t>OA mandates:</a:t>
            </a:r>
          </a:p>
          <a:p>
            <a:pPr>
              <a:defRPr/>
            </a:pPr>
            <a:r>
              <a:rPr lang="en-IE" sz="1200" dirty="0">
                <a:solidFill>
                  <a:srgbClr val="009051"/>
                </a:solidFill>
                <a:latin typeface="Calibri"/>
              </a:rPr>
              <a:t>a</a:t>
            </a:r>
            <a:r>
              <a:rPr lang="en-IE" sz="1200" dirty="0" err="1">
                <a:solidFill>
                  <a:srgbClr val="009051"/>
                </a:solidFill>
                <a:latin typeface="Calibri"/>
              </a:rPr>
              <a:t>ll</a:t>
            </a:r>
            <a:r>
              <a:rPr lang="en-IE" sz="1200" dirty="0">
                <a:solidFill>
                  <a:srgbClr val="009051"/>
                </a:solidFill>
                <a:latin typeface="Calibri"/>
              </a:rPr>
              <a:t> Irish funders; many institutions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4A43A00B-BBDD-3A46-BA0B-ACB1A491A44B}"/>
              </a:ext>
            </a:extLst>
          </p:cNvPr>
          <p:cNvSpPr/>
          <p:nvPr/>
        </p:nvSpPr>
        <p:spPr>
          <a:xfrm>
            <a:off x="9448706" y="2661830"/>
            <a:ext cx="871369" cy="93977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Sept</a:t>
            </a:r>
            <a:br>
              <a:rPr lang="en-US" sz="1400" dirty="0"/>
            </a:br>
            <a:r>
              <a:rPr lang="en-US" sz="1400" dirty="0"/>
              <a:t>2021</a:t>
            </a:r>
          </a:p>
          <a:p>
            <a:pPr algn="ctr"/>
            <a:r>
              <a:rPr lang="en-US" sz="1400" dirty="0"/>
              <a:t>To date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24F6F5-DDCA-9A46-BDEB-BF7B199E7431}"/>
              </a:ext>
            </a:extLst>
          </p:cNvPr>
          <p:cNvSpPr txBox="1"/>
          <p:nvPr/>
        </p:nvSpPr>
        <p:spPr>
          <a:xfrm>
            <a:off x="8659092" y="602744"/>
            <a:ext cx="1919113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742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742"/>
                </a:solidFill>
              </a:rPr>
              <a:t>National Open Research Forum 2</a:t>
            </a:r>
          </a:p>
          <a:p>
            <a:r>
              <a:rPr lang="en-US" b="1" dirty="0">
                <a:solidFill>
                  <a:srgbClr val="007742"/>
                </a:solidFill>
              </a:rPr>
              <a:t> (NORF 2) 2020 –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61771E2A-4D86-7F4A-B56B-3005B965A3B2}"/>
              </a:ext>
            </a:extLst>
          </p:cNvPr>
          <p:cNvCxnSpPr/>
          <p:nvPr/>
        </p:nvCxnSpPr>
        <p:spPr>
          <a:xfrm>
            <a:off x="10058400" y="1526074"/>
            <a:ext cx="0" cy="1135756"/>
          </a:xfrm>
          <a:prstGeom prst="line">
            <a:avLst/>
          </a:prstGeom>
          <a:ln w="76200">
            <a:solidFill>
              <a:srgbClr val="00774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2BC4AC6-FB1D-7C4A-BA5B-379164088271}"/>
              </a:ext>
            </a:extLst>
          </p:cNvPr>
          <p:cNvSpPr txBox="1"/>
          <p:nvPr/>
        </p:nvSpPr>
        <p:spPr>
          <a:xfrm>
            <a:off x="6655399" y="1512983"/>
            <a:ext cx="9897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EC </a:t>
            </a:r>
            <a:r>
              <a:rPr lang="en-US" sz="1100" dirty="0" err="1"/>
              <a:t>Recommenda-tions</a:t>
            </a:r>
            <a:r>
              <a:rPr lang="en-US" sz="1100" dirty="0"/>
              <a:t> on Open Science, 25</a:t>
            </a:r>
            <a:r>
              <a:rPr lang="en-US" sz="1100" baseline="30000" dirty="0"/>
              <a:t>th</a:t>
            </a:r>
            <a:r>
              <a:rPr lang="en-US" sz="1100" dirty="0"/>
              <a:t> April, 2018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76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142"/>
    </mc:Choice>
    <mc:Fallback>
      <p:transition spd="slow" advTm="46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3780" y="1072435"/>
            <a:ext cx="3354582" cy="39930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16724" y="2947778"/>
            <a:ext cx="460114" cy="276991"/>
          </a:xfrm>
          <a:prstGeom prst="rect">
            <a:avLst/>
          </a:prstGeom>
          <a:solidFill>
            <a:schemeClr val="tx2"/>
          </a:solidFill>
        </p:spPr>
        <p:txBody>
          <a:bodyPr wrap="none" lIns="91431" tIns="45716" rIns="91431" bIns="45716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DCU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05159" y="3249454"/>
            <a:ext cx="1208043" cy="276991"/>
          </a:xfrm>
          <a:prstGeom prst="rect">
            <a:avLst/>
          </a:prstGeom>
          <a:solidFill>
            <a:schemeClr val="tx2"/>
          </a:solidFill>
        </p:spPr>
        <p:txBody>
          <a:bodyPr wrap="square" lIns="91431" tIns="45716" rIns="91431" bIns="45716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TU Dublin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58606" y="2996954"/>
            <a:ext cx="459738" cy="276991"/>
          </a:xfrm>
          <a:prstGeom prst="rect">
            <a:avLst/>
          </a:prstGeom>
          <a:solidFill>
            <a:schemeClr val="tx2"/>
          </a:solidFill>
        </p:spPr>
        <p:txBody>
          <a:bodyPr wrap="none" lIns="91431" tIns="45716" rIns="91431" bIns="45716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RCSI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98474" y="3478390"/>
            <a:ext cx="460114" cy="276991"/>
          </a:xfrm>
          <a:prstGeom prst="rect">
            <a:avLst/>
          </a:prstGeom>
          <a:solidFill>
            <a:schemeClr val="tx2"/>
          </a:solidFill>
        </p:spPr>
        <p:txBody>
          <a:bodyPr wrap="none" lIns="91431" tIns="45716" rIns="91431" bIns="45716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UCD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23432" y="4167857"/>
            <a:ext cx="435317" cy="276991"/>
          </a:xfrm>
          <a:prstGeom prst="rect">
            <a:avLst/>
          </a:prstGeom>
          <a:solidFill>
            <a:schemeClr val="tx2"/>
          </a:solidFill>
        </p:spPr>
        <p:txBody>
          <a:bodyPr wrap="none" lIns="91431" tIns="45716" rIns="91431" bIns="45716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WIT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58662" y="2521041"/>
            <a:ext cx="473038" cy="276991"/>
          </a:xfrm>
          <a:prstGeom prst="rect">
            <a:avLst/>
          </a:prstGeom>
          <a:solidFill>
            <a:schemeClr val="tx2"/>
          </a:solidFill>
        </p:spPr>
        <p:txBody>
          <a:bodyPr wrap="none" lIns="91431" tIns="45716" rIns="91431" bIns="45716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DKIT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15343" y="4590035"/>
            <a:ext cx="447490" cy="276991"/>
          </a:xfrm>
          <a:prstGeom prst="rect">
            <a:avLst/>
          </a:prstGeom>
          <a:solidFill>
            <a:schemeClr val="tx2"/>
          </a:solidFill>
        </p:spPr>
        <p:txBody>
          <a:bodyPr wrap="none" lIns="91431" tIns="45716" rIns="91431" bIns="45716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UCC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28855" y="3568562"/>
            <a:ext cx="587853" cy="276991"/>
          </a:xfrm>
          <a:prstGeom prst="rect">
            <a:avLst/>
          </a:prstGeom>
          <a:solidFill>
            <a:schemeClr val="tx2"/>
          </a:solidFill>
        </p:spPr>
        <p:txBody>
          <a:bodyPr wrap="none" lIns="91431" tIns="45716" rIns="91431" bIns="45716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NUI 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01804" y="4154918"/>
            <a:ext cx="351360" cy="276991"/>
          </a:xfrm>
          <a:prstGeom prst="rect">
            <a:avLst/>
          </a:prstGeom>
          <a:solidFill>
            <a:schemeClr val="tx2"/>
          </a:solidFill>
        </p:spPr>
        <p:txBody>
          <a:bodyPr wrap="none" lIns="91431" tIns="45716" rIns="91431" bIns="45716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UL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29893" y="4293417"/>
            <a:ext cx="354992" cy="276991"/>
          </a:xfrm>
          <a:prstGeom prst="rect">
            <a:avLst/>
          </a:prstGeom>
          <a:solidFill>
            <a:schemeClr val="tx2"/>
          </a:solidFill>
        </p:spPr>
        <p:txBody>
          <a:bodyPr wrap="none" lIns="91431" tIns="45716" rIns="91431" bIns="45716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MI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12564" y="2961678"/>
            <a:ext cx="433739" cy="276991"/>
          </a:xfrm>
          <a:prstGeom prst="rect">
            <a:avLst/>
          </a:prstGeom>
          <a:solidFill>
            <a:schemeClr val="tx2"/>
          </a:solidFill>
        </p:spPr>
        <p:txBody>
          <a:bodyPr wrap="none" lIns="91431" tIns="45716" rIns="91431" bIns="45716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DBS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60060" y="3100177"/>
            <a:ext cx="553363" cy="276991"/>
          </a:xfrm>
          <a:prstGeom prst="rect">
            <a:avLst/>
          </a:prstGeom>
          <a:solidFill>
            <a:schemeClr val="tx2"/>
          </a:solidFill>
        </p:spPr>
        <p:txBody>
          <a:bodyPr wrap="none" lIns="91431" tIns="45716" rIns="91431" bIns="45716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NUI 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06812" y="3349007"/>
            <a:ext cx="709882" cy="276991"/>
          </a:xfrm>
          <a:prstGeom prst="rect">
            <a:avLst/>
          </a:prstGeom>
          <a:solidFill>
            <a:schemeClr val="tx2"/>
          </a:solidFill>
        </p:spPr>
        <p:txBody>
          <a:bodyPr wrap="none" lIns="91431" tIns="45716" rIns="91431" bIns="45716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Marine 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37752" y="2486784"/>
            <a:ext cx="824246" cy="276991"/>
          </a:xfrm>
          <a:prstGeom prst="rect">
            <a:avLst/>
          </a:prstGeom>
          <a:solidFill>
            <a:schemeClr val="tx2"/>
          </a:solidFill>
        </p:spPr>
        <p:txBody>
          <a:bodyPr wrap="none" lIns="91431" tIns="45716" rIns="91431" bIns="45716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HSE </a:t>
            </a:r>
            <a:r>
              <a:rPr lang="en-US" sz="1200" dirty="0" err="1">
                <a:solidFill>
                  <a:prstClr val="white"/>
                </a:solidFill>
                <a:latin typeface="Calibri"/>
              </a:rPr>
              <a:t>Lenus</a:t>
            </a: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81310" y="3890858"/>
            <a:ext cx="684785" cy="276991"/>
          </a:xfrm>
          <a:prstGeom prst="rect">
            <a:avLst/>
          </a:prstGeom>
          <a:solidFill>
            <a:schemeClr val="tx2"/>
          </a:solidFill>
        </p:spPr>
        <p:txBody>
          <a:bodyPr wrap="none" lIns="91431" tIns="45716" rIns="91431" bIns="45716" rtlCol="0">
            <a:spAutoFit/>
          </a:bodyPr>
          <a:lstStyle/>
          <a:p>
            <a:pPr>
              <a:defRPr/>
            </a:pPr>
            <a:r>
              <a:rPr lang="en-US" sz="1200" dirty="0" err="1">
                <a:solidFill>
                  <a:prstClr val="white"/>
                </a:solidFill>
                <a:latin typeface="Calibri"/>
              </a:rPr>
              <a:t>Teagasc</a:t>
            </a: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0645" y="875259"/>
            <a:ext cx="1739200" cy="1597329"/>
          </a:xfrm>
          <a:prstGeom prst="rect">
            <a:avLst/>
          </a:prstGeom>
          <a:ln>
            <a:solidFill>
              <a:srgbClr val="1F497D"/>
            </a:solidFill>
          </a:ln>
        </p:spPr>
      </p:pic>
      <p:grpSp>
        <p:nvGrpSpPr>
          <p:cNvPr id="33" name="Group 32"/>
          <p:cNvGrpSpPr/>
          <p:nvPr/>
        </p:nvGrpSpPr>
        <p:grpSpPr>
          <a:xfrm>
            <a:off x="8880214" y="634288"/>
            <a:ext cx="1904284" cy="4526814"/>
            <a:chOff x="7196903" y="634288"/>
            <a:chExt cx="1904284" cy="452681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76836" y="634288"/>
              <a:ext cx="1140808" cy="876294"/>
            </a:xfrm>
            <a:prstGeom prst="rect">
              <a:avLst/>
            </a:prstGeom>
            <a:ln>
              <a:solidFill>
                <a:srgbClr val="1F497D"/>
              </a:solidFill>
            </a:ln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76836" y="1644520"/>
              <a:ext cx="1171144" cy="876519"/>
            </a:xfrm>
            <a:prstGeom prst="rect">
              <a:avLst/>
            </a:prstGeom>
            <a:ln>
              <a:solidFill>
                <a:srgbClr val="1F497D"/>
              </a:solidFill>
            </a:ln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76836" y="2592383"/>
              <a:ext cx="1001369" cy="976177"/>
            </a:xfrm>
            <a:prstGeom prst="rect">
              <a:avLst/>
            </a:prstGeom>
            <a:ln>
              <a:solidFill>
                <a:srgbClr val="1F497D"/>
              </a:solidFill>
            </a:ln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96903" y="3664781"/>
              <a:ext cx="1904284" cy="452149"/>
            </a:xfrm>
            <a:prstGeom prst="rect">
              <a:avLst/>
            </a:prstGeom>
            <a:ln>
              <a:solidFill>
                <a:srgbClr val="1F497D"/>
              </a:solidFill>
            </a:ln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47442" y="4226871"/>
              <a:ext cx="1298641" cy="464503"/>
            </a:xfrm>
            <a:prstGeom prst="rect">
              <a:avLst/>
            </a:prstGeom>
            <a:ln>
              <a:solidFill>
                <a:srgbClr val="1F497D"/>
              </a:solidFill>
            </a:ln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76837" y="4770227"/>
              <a:ext cx="1171143" cy="390875"/>
            </a:xfrm>
            <a:prstGeom prst="rect">
              <a:avLst/>
            </a:prstGeom>
            <a:ln>
              <a:solidFill>
                <a:srgbClr val="1F497D"/>
              </a:solidFill>
            </a:ln>
          </p:spPr>
        </p:pic>
      </p:grpSp>
      <p:sp>
        <p:nvSpPr>
          <p:cNvPr id="30" name="TextBox 29"/>
          <p:cNvSpPr txBox="1"/>
          <p:nvPr/>
        </p:nvSpPr>
        <p:spPr>
          <a:xfrm>
            <a:off x="1524518" y="620"/>
            <a:ext cx="9143482" cy="52321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prstClr val="white">
                    <a:lumMod val="95000"/>
                  </a:prstClr>
                </a:solidFill>
                <a:latin typeface="Calibri"/>
              </a:rPr>
              <a:t>Ireland’s Open Access Repository Network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814018">
            <a:off x="3587152" y="2614164"/>
            <a:ext cx="1184475" cy="12212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95183">
            <a:off x="7631502" y="1833858"/>
            <a:ext cx="1210445" cy="1221225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484093" y="3294076"/>
            <a:ext cx="2160240" cy="1477319"/>
          </a:xfrm>
          <a:prstGeom prst="rect">
            <a:avLst/>
          </a:prstGeom>
          <a:solidFill>
            <a:srgbClr val="10253F"/>
          </a:solidFill>
        </p:spPr>
        <p:txBody>
          <a:bodyPr wrap="square" lIns="91431" tIns="45716" rIns="91431" bIns="45716" rtlCol="0">
            <a:spAutoFit/>
          </a:bodyPr>
          <a:lstStyle/>
          <a:p>
            <a:pPr marL="285723" indent="-285723">
              <a:buFont typeface="Arial"/>
              <a:buChar char="•"/>
              <a:defRPr/>
            </a:pPr>
            <a:r>
              <a:rPr lang="en-US" dirty="0">
                <a:solidFill>
                  <a:srgbClr val="F2F2F2"/>
                </a:solidFill>
                <a:latin typeface="Calibri"/>
              </a:rPr>
              <a:t>Greater discoverability</a:t>
            </a:r>
          </a:p>
          <a:p>
            <a:pPr marL="285723" indent="-285723">
              <a:buFont typeface="Arial"/>
              <a:buChar char="•"/>
              <a:defRPr/>
            </a:pPr>
            <a:r>
              <a:rPr lang="en-US" dirty="0">
                <a:solidFill>
                  <a:srgbClr val="F2F2F2"/>
                </a:solidFill>
                <a:latin typeface="Calibri"/>
              </a:rPr>
              <a:t>Higher impact</a:t>
            </a:r>
          </a:p>
          <a:p>
            <a:pPr marL="285723" indent="-285723">
              <a:buFont typeface="Arial"/>
              <a:buChar char="•"/>
              <a:defRPr/>
            </a:pPr>
            <a:r>
              <a:rPr lang="en-US" dirty="0">
                <a:solidFill>
                  <a:srgbClr val="F2F2F2"/>
                </a:solidFill>
                <a:latin typeface="Calibri"/>
              </a:rPr>
              <a:t>All research outputs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844959" y="2521040"/>
            <a:ext cx="922991" cy="30776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lIns="91431" tIns="45716" rIns="91431" bIns="45716" rtlCol="0"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srgbClr val="F2F2F2"/>
                </a:solidFill>
                <a:latin typeface="Calibri"/>
              </a:rPr>
              <a:t>Harvested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66005" y="2736736"/>
            <a:ext cx="922991" cy="30776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lIns="91431" tIns="45716" rIns="91431" bIns="45716" rtlCol="0"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srgbClr val="F2F2F2"/>
                </a:solidFill>
                <a:latin typeface="Calibri"/>
              </a:rPr>
              <a:t>Harvested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294766" flipH="1">
            <a:off x="7575882" y="4021572"/>
            <a:ext cx="1184475" cy="1221225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24000" y="5230972"/>
            <a:ext cx="9144000" cy="1613693"/>
          </a:xfrm>
          <a:prstGeom prst="rect">
            <a:avLst/>
          </a:prstGeom>
          <a:solidFill>
            <a:srgbClr val="DCE6F2"/>
          </a:solidFill>
          <a:ln>
            <a:solidFill>
              <a:srgbClr val="1F497D"/>
            </a:solidFill>
          </a:ln>
        </p:spPr>
        <p:txBody>
          <a:bodyPr vert="horz" lIns="91431" tIns="45716" rIns="91431" bIns="45716" rtlCol="0">
            <a:normAutofit fontScale="92500" lnSpcReduction="10000"/>
          </a:bodyPr>
          <a:lstStyle/>
          <a:p>
            <a:pPr marL="285750" indent="-285750"/>
            <a:r>
              <a:rPr lang="en-US" sz="1800" dirty="0">
                <a:latin typeface="Calibri"/>
                <a:cs typeface="Calibri"/>
              </a:rPr>
              <a:t>Ireland’s OA Repository network: 26+ institutions</a:t>
            </a:r>
          </a:p>
          <a:p>
            <a:pPr marL="285750" indent="-285750"/>
            <a:r>
              <a:rPr lang="en-US" sz="1800" dirty="0">
                <a:latin typeface="Calibri"/>
                <a:cs typeface="Calibri"/>
              </a:rPr>
              <a:t>Includes all higher education institutions, research institutes and some public sector agencies (e.g. HSE’s </a:t>
            </a:r>
            <a:r>
              <a:rPr lang="en-US" sz="1800" dirty="0" err="1">
                <a:latin typeface="Calibri"/>
                <a:cs typeface="Calibri"/>
              </a:rPr>
              <a:t>Lenus</a:t>
            </a:r>
            <a:r>
              <a:rPr lang="en-US" sz="1800" dirty="0">
                <a:latin typeface="Calibri"/>
                <a:cs typeface="Calibri"/>
              </a:rPr>
              <a:t>)</a:t>
            </a:r>
          </a:p>
          <a:p>
            <a:pPr marL="285750" indent="-285750"/>
            <a:r>
              <a:rPr lang="en-US" sz="1800" dirty="0">
                <a:latin typeface="Calibri"/>
                <a:cs typeface="Calibri"/>
              </a:rPr>
              <a:t>National Open Access Portal: RIAN (</a:t>
            </a:r>
            <a:r>
              <a:rPr lang="en-US" sz="1800" u="sng" dirty="0">
                <a:solidFill>
                  <a:srgbClr val="000090"/>
                </a:solidFill>
                <a:latin typeface="Calibri"/>
                <a:cs typeface="Calibri"/>
              </a:rPr>
              <a:t>http://rian.ie </a:t>
            </a:r>
            <a:r>
              <a:rPr lang="en-US" sz="1800" dirty="0">
                <a:latin typeface="Calibri"/>
                <a:cs typeface="Calibri"/>
              </a:rPr>
              <a:t>) – RIAN: Higher Education Authority- funded</a:t>
            </a:r>
          </a:p>
          <a:p>
            <a:pPr marL="285750" indent="-285750"/>
            <a:r>
              <a:rPr lang="en-US" sz="1800" dirty="0">
                <a:latin typeface="Calibri"/>
                <a:cs typeface="Calibri"/>
              </a:rPr>
              <a:t>Funder-supported OA publishing platform: HRB Open Research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653685" y="4789537"/>
            <a:ext cx="851497" cy="30776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lIns="91431" tIns="45716" rIns="91431" bIns="45716" rtlCol="0"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srgbClr val="F2F2F2"/>
                </a:solidFill>
                <a:latin typeface="Calibri"/>
              </a:rPr>
              <a:t>Searched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46792" y="3224777"/>
            <a:ext cx="436369" cy="276991"/>
          </a:xfrm>
          <a:prstGeom prst="rect">
            <a:avLst/>
          </a:prstGeom>
          <a:solidFill>
            <a:schemeClr val="tx2"/>
          </a:solidFill>
        </p:spPr>
        <p:txBody>
          <a:bodyPr wrap="none" lIns="91431" tIns="45716" rIns="91431" bIns="45716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TCD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A8A76B0-368D-284D-A537-F711688CCC7A}"/>
              </a:ext>
            </a:extLst>
          </p:cNvPr>
          <p:cNvSpPr txBox="1"/>
          <p:nvPr/>
        </p:nvSpPr>
        <p:spPr>
          <a:xfrm>
            <a:off x="4334042" y="1939779"/>
            <a:ext cx="2427956" cy="461657"/>
          </a:xfrm>
          <a:prstGeom prst="rect">
            <a:avLst/>
          </a:prstGeom>
          <a:solidFill>
            <a:schemeClr val="tx2"/>
          </a:solidFill>
        </p:spPr>
        <p:txBody>
          <a:bodyPr wrap="square" lIns="91431" tIns="45716" rIns="91431" bIns="45716" rtlCol="0">
            <a:spAutoFit/>
          </a:bodyPr>
          <a:lstStyle/>
          <a:p>
            <a:pPr>
              <a:defRPr/>
            </a:pPr>
            <a:r>
              <a:rPr lang="en-US" sz="1200" dirty="0" err="1">
                <a:solidFill>
                  <a:prstClr val="white"/>
                </a:solidFill>
                <a:latin typeface="Calibri"/>
              </a:rPr>
              <a:t>Research@THEA</a:t>
            </a:r>
            <a:r>
              <a:rPr lang="en-US" sz="1200" dirty="0">
                <a:solidFill>
                  <a:prstClr val="white"/>
                </a:solidFill>
                <a:latin typeface="Calibri"/>
              </a:rPr>
              <a:t>: Joint repository for all Institutes of Technology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93CDC6D-E031-B242-88F3-78293CAC15D1}"/>
              </a:ext>
            </a:extLst>
          </p:cNvPr>
          <p:cNvSpPr txBox="1"/>
          <p:nvPr/>
        </p:nvSpPr>
        <p:spPr>
          <a:xfrm>
            <a:off x="7053088" y="3770976"/>
            <a:ext cx="1423641" cy="276991"/>
          </a:xfrm>
          <a:prstGeom prst="rect">
            <a:avLst/>
          </a:prstGeom>
          <a:solidFill>
            <a:schemeClr val="tx2"/>
          </a:solidFill>
        </p:spPr>
        <p:txBody>
          <a:bodyPr wrap="none" lIns="91431" tIns="45716" rIns="91431" bIns="45716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HRB Open Research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B6E7DFC-F829-ED48-9DFB-C9B0F5BEA912}"/>
              </a:ext>
            </a:extLst>
          </p:cNvPr>
          <p:cNvSpPr txBox="1"/>
          <p:nvPr/>
        </p:nvSpPr>
        <p:spPr>
          <a:xfrm>
            <a:off x="8168118" y="6536888"/>
            <a:ext cx="22753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Source: Niamh Brennan, TCD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5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472"/>
    </mc:Choice>
    <mc:Fallback>
      <p:transition spd="slow" advTm="140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xmlns="" id="{0125B649-6F7D-0F4E-8A17-7313E0EB41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-1"/>
            <a:ext cx="9144001" cy="685800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74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63"/>
    </mc:Choice>
    <mc:Fallback>
      <p:transition spd="slow" advTm="150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room with tables and chairs in a library&#10;&#10;Description automatically generated">
            <a:extLst>
              <a:ext uri="{FF2B5EF4-FFF2-40B4-BE49-F238E27FC236}">
                <a16:creationId xmlns:a16="http://schemas.microsoft.com/office/drawing/2014/main" xmlns="" id="{FD3D610E-F23F-7D41-8470-F7E0262796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907" y="-1042311"/>
            <a:ext cx="12635814" cy="881199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5A9C6CF0-3971-3843-ADE7-A8C3ABA16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76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IE" b="1" dirty="0">
                <a:solidFill>
                  <a:srgbClr val="002060"/>
                </a:solidFill>
              </a:rPr>
              <a:t>Library Publishing Journey</a:t>
            </a:r>
            <a:r>
              <a:rPr lang="en-IE" dirty="0">
                <a:solidFill>
                  <a:srgbClr val="002060"/>
                </a:solidFill>
              </a:rPr>
              <a:t/>
            </a:r>
            <a:br>
              <a:rPr lang="en-IE" dirty="0">
                <a:solidFill>
                  <a:srgbClr val="002060"/>
                </a:solidFill>
              </a:rPr>
            </a:br>
            <a:endParaRPr lang="en-US" sz="5000" b="1" dirty="0">
              <a:solidFill>
                <a:srgbClr val="00206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7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600"/>
    </mc:Choice>
    <mc:Fallback>
      <p:transition spd="slow" advTm="103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dirty="0" smtClean="0">
                <a:solidFill>
                  <a:srgbClr val="002060"/>
                </a:solidFill>
              </a:rPr>
              <a:t>Biodiversity</a:t>
            </a:r>
            <a:endParaRPr lang="en-IE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28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012"/>
    </mc:Choice>
    <mc:Fallback>
      <p:transition spd="slow" advTm="123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827911" y="2185059"/>
            <a:ext cx="5636820" cy="25698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IE" dirty="0" smtClean="0">
                <a:solidFill>
                  <a:srgbClr val="002060"/>
                </a:solidFill>
              </a:rPr>
              <a:t/>
            </a:r>
            <a:br>
              <a:rPr lang="en-IE" dirty="0" smtClean="0">
                <a:solidFill>
                  <a:srgbClr val="002060"/>
                </a:solidFill>
              </a:rPr>
            </a:br>
            <a:r>
              <a:rPr lang="en-IE" sz="4900" dirty="0" smtClean="0">
                <a:solidFill>
                  <a:srgbClr val="002060"/>
                </a:solidFill>
              </a:rPr>
              <a:t>Library Publishing Group</a:t>
            </a:r>
            <a:br>
              <a:rPr lang="en-IE" sz="4900" dirty="0" smtClean="0">
                <a:solidFill>
                  <a:srgbClr val="002060"/>
                </a:solidFill>
              </a:rPr>
            </a:br>
            <a:r>
              <a:rPr lang="en-IE" sz="4900" dirty="0" smtClean="0">
                <a:solidFill>
                  <a:srgbClr val="002060"/>
                </a:solidFill>
              </a:rPr>
              <a:t>Library Association of Ireland  </a:t>
            </a:r>
            <a:r>
              <a:rPr lang="en-IE" dirty="0" smtClean="0">
                <a:solidFill>
                  <a:srgbClr val="002060"/>
                </a:solidFill>
              </a:rPr>
              <a:t/>
            </a:r>
            <a:br>
              <a:rPr lang="en-IE" dirty="0" smtClean="0">
                <a:solidFill>
                  <a:srgbClr val="002060"/>
                </a:solidFill>
              </a:rPr>
            </a:br>
            <a:endParaRPr lang="en-IE" dirty="0">
              <a:solidFill>
                <a:srgbClr val="00206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IE" dirty="0" smtClean="0"/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marL="0" indent="0" algn="ctr">
              <a:buNone/>
            </a:pPr>
            <a:r>
              <a:rPr lang="en-IE" b="0" i="0" dirty="0" smtClean="0">
                <a:solidFill>
                  <a:srgbClr val="002060"/>
                </a:solidFill>
                <a:effectLst/>
                <a:latin typeface="-apple-system"/>
                <a:hlinkClick r:id="rId5"/>
              </a:rPr>
              <a:t>https://www.libraryassociation.ie/library-publishing-group/</a:t>
            </a:r>
            <a:endParaRPr lang="en-IE" b="0" i="0" dirty="0" smtClean="0">
              <a:solidFill>
                <a:srgbClr val="002060"/>
              </a:solidFill>
              <a:effectLst/>
              <a:latin typeface="-apple-system"/>
            </a:endParaRPr>
          </a:p>
          <a:p>
            <a:pPr marL="0" indent="0" algn="ctr">
              <a:buNone/>
            </a:pPr>
            <a:r>
              <a:rPr lang="en-IE" b="0" i="0" dirty="0" smtClean="0">
                <a:solidFill>
                  <a:srgbClr val="002060"/>
                </a:solidFill>
                <a:effectLst/>
                <a:latin typeface="-apple-system"/>
              </a:rPr>
              <a:t>@LAI_LPG</a:t>
            </a:r>
            <a:endParaRPr lang="en-IE" dirty="0">
              <a:solidFill>
                <a:srgbClr val="00206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18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328"/>
    </mc:Choice>
    <mc:Fallback>
      <p:transition spd="slow" advTm="117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20491" y="2066751"/>
            <a:ext cx="1502525" cy="11253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" name="object 3"/>
          <p:cNvSpPr/>
          <p:nvPr/>
        </p:nvSpPr>
        <p:spPr>
          <a:xfrm>
            <a:off x="2189017" y="2263139"/>
            <a:ext cx="2079221" cy="7793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" name="object 5"/>
          <p:cNvSpPr/>
          <p:nvPr/>
        </p:nvSpPr>
        <p:spPr>
          <a:xfrm>
            <a:off x="2076203" y="651509"/>
            <a:ext cx="1695796" cy="10411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" name="object 6"/>
          <p:cNvSpPr/>
          <p:nvPr/>
        </p:nvSpPr>
        <p:spPr>
          <a:xfrm>
            <a:off x="4578235" y="636270"/>
            <a:ext cx="798021" cy="11627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" name="object 7"/>
          <p:cNvSpPr/>
          <p:nvPr/>
        </p:nvSpPr>
        <p:spPr>
          <a:xfrm>
            <a:off x="6497089" y="2051166"/>
            <a:ext cx="1567988" cy="9881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" name="object 8"/>
          <p:cNvSpPr/>
          <p:nvPr/>
        </p:nvSpPr>
        <p:spPr>
          <a:xfrm>
            <a:off x="3435927" y="3416530"/>
            <a:ext cx="1923357" cy="8510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" name="object 10"/>
          <p:cNvSpPr/>
          <p:nvPr/>
        </p:nvSpPr>
        <p:spPr>
          <a:xfrm>
            <a:off x="8044296" y="3555648"/>
            <a:ext cx="1320511" cy="6331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" name="object 11"/>
          <p:cNvSpPr/>
          <p:nvPr/>
        </p:nvSpPr>
        <p:spPr>
          <a:xfrm>
            <a:off x="8270817" y="2069869"/>
            <a:ext cx="1642802" cy="105987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" name="object 12"/>
          <p:cNvSpPr/>
          <p:nvPr/>
        </p:nvSpPr>
        <p:spPr>
          <a:xfrm>
            <a:off x="5882024" y="857586"/>
            <a:ext cx="1361806" cy="57938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3" name="object 13"/>
          <p:cNvSpPr/>
          <p:nvPr/>
        </p:nvSpPr>
        <p:spPr>
          <a:xfrm>
            <a:off x="7687888" y="651509"/>
            <a:ext cx="1845425" cy="92271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6" name="TextBox 15"/>
          <p:cNvSpPr txBox="1"/>
          <p:nvPr/>
        </p:nvSpPr>
        <p:spPr>
          <a:xfrm>
            <a:off x="0" y="5515731"/>
            <a:ext cx="128168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400" dirty="0" smtClean="0">
                <a:solidFill>
                  <a:srgbClr val="002060"/>
                </a:solidFill>
              </a:rPr>
              <a:t>Library Publishing Group Membership</a:t>
            </a:r>
            <a:endParaRPr lang="en-IE" sz="4400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08071" y="3351712"/>
            <a:ext cx="2179817" cy="89428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71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10"/>
    </mc:Choice>
    <mc:Fallback>
      <p:transition spd="slow" advTm="26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5649</TotalTime>
  <Words>219</Words>
  <Application>Microsoft Office PowerPoint</Application>
  <PresentationFormat>Widescreen</PresentationFormat>
  <Paragraphs>67</Paragraphs>
  <Slides>12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-apple-system</vt:lpstr>
      <vt:lpstr>Arial</vt:lpstr>
      <vt:lpstr>Calibri</vt:lpstr>
      <vt:lpstr>Calibri Light</vt:lpstr>
      <vt:lpstr>Office Theme</vt:lpstr>
      <vt:lpstr>          The potential of Library Publishing Services to transform scholarly communication in Ireland </vt:lpstr>
      <vt:lpstr>PowerPoint Presentation</vt:lpstr>
      <vt:lpstr>Irish Open Access Policy Timeline</vt:lpstr>
      <vt:lpstr>PowerPoint Presentation</vt:lpstr>
      <vt:lpstr>PowerPoint Presentation</vt:lpstr>
      <vt:lpstr>Library Publishing Journey </vt:lpstr>
      <vt:lpstr>Biodiversity</vt:lpstr>
      <vt:lpstr> Library Publishing Group Library Association of Ireland   </vt:lpstr>
      <vt:lpstr>PowerPoint Presentation</vt:lpstr>
      <vt:lpstr>Member Journals: Examples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Johannah</dc:creator>
  <cp:lastModifiedBy>MIE Library</cp:lastModifiedBy>
  <cp:revision>31</cp:revision>
  <dcterms:created xsi:type="dcterms:W3CDTF">2021-04-26T17:03:08Z</dcterms:created>
  <dcterms:modified xsi:type="dcterms:W3CDTF">2021-04-30T16:40:38Z</dcterms:modified>
</cp:coreProperties>
</file>